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43"/>
  </p:notesMasterIdLst>
  <p:handoutMasterIdLst>
    <p:handoutMasterId r:id="rId44"/>
  </p:handoutMasterIdLst>
  <p:sldIdLst>
    <p:sldId id="643" r:id="rId2"/>
    <p:sldId id="1474" r:id="rId3"/>
    <p:sldId id="1335" r:id="rId4"/>
    <p:sldId id="1336" r:id="rId5"/>
    <p:sldId id="1473" r:id="rId6"/>
    <p:sldId id="1339" r:id="rId7"/>
    <p:sldId id="1492" r:id="rId8"/>
    <p:sldId id="1342" r:id="rId9"/>
    <p:sldId id="1425" r:id="rId10"/>
    <p:sldId id="1458" r:id="rId11"/>
    <p:sldId id="1419" r:id="rId12"/>
    <p:sldId id="1471" r:id="rId13"/>
    <p:sldId id="1472" r:id="rId14"/>
    <p:sldId id="1331" r:id="rId15"/>
    <p:sldId id="1476" r:id="rId16"/>
    <p:sldId id="850" r:id="rId17"/>
    <p:sldId id="1477" r:id="rId18"/>
    <p:sldId id="1478" r:id="rId19"/>
    <p:sldId id="1460" r:id="rId20"/>
    <p:sldId id="1461" r:id="rId21"/>
    <p:sldId id="1462" r:id="rId22"/>
    <p:sldId id="1479" r:id="rId23"/>
    <p:sldId id="1480" r:id="rId24"/>
    <p:sldId id="1427" r:id="rId25"/>
    <p:sldId id="1482" r:id="rId26"/>
    <p:sldId id="1483" r:id="rId27"/>
    <p:sldId id="1484" r:id="rId28"/>
    <p:sldId id="1485" r:id="rId29"/>
    <p:sldId id="1455" r:id="rId30"/>
    <p:sldId id="1488" r:id="rId31"/>
    <p:sldId id="1491" r:id="rId32"/>
    <p:sldId id="1465" r:id="rId33"/>
    <p:sldId id="1466" r:id="rId34"/>
    <p:sldId id="1469" r:id="rId35"/>
    <p:sldId id="1489" r:id="rId36"/>
    <p:sldId id="1490" r:id="rId37"/>
    <p:sldId id="1486" r:id="rId38"/>
    <p:sldId id="1375" r:id="rId39"/>
    <p:sldId id="1182" r:id="rId40"/>
    <p:sldId id="1453" r:id="rId41"/>
    <p:sldId id="885" r:id="rId42"/>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2"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5205"/>
    <a:srgbClr val="008C95"/>
    <a:srgbClr val="A50021"/>
    <a:srgbClr val="D7E4BD"/>
    <a:srgbClr val="FF0000"/>
    <a:srgbClr val="28B287"/>
    <a:srgbClr val="FF7E00"/>
    <a:srgbClr val="FFFFCC"/>
    <a:srgbClr val="FFC8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1187" autoAdjust="0"/>
  </p:normalViewPr>
  <p:slideViewPr>
    <p:cSldViewPr>
      <p:cViewPr>
        <p:scale>
          <a:sx n="80" d="100"/>
          <a:sy n="80" d="100"/>
        </p:scale>
        <p:origin x="300" y="534"/>
      </p:cViewPr>
      <p:guideLst>
        <p:guide orient="horz" pos="2112"/>
        <p:guide pos="3840"/>
      </p:guideLst>
    </p:cSldViewPr>
  </p:slideViewPr>
  <p:outlineViewPr>
    <p:cViewPr>
      <p:scale>
        <a:sx n="33" d="100"/>
        <a:sy n="33" d="100"/>
      </p:scale>
      <p:origin x="0" y="-3418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348" y="4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69920" cy="480060"/>
          </a:xfrm>
          <a:prstGeom prst="rect">
            <a:avLst/>
          </a:prstGeom>
        </p:spPr>
        <p:txBody>
          <a:bodyPr vert="horz" lIns="96658" tIns="48330" rIns="96658" bIns="48330" rtlCol="0"/>
          <a:lstStyle>
            <a:lvl1pPr algn="l">
              <a:defRPr sz="1300"/>
            </a:lvl1pPr>
          </a:lstStyle>
          <a:p>
            <a:endParaRPr lang="en-US" dirty="0">
              <a:latin typeface="Times New Roman" panose="02020603050405020304" pitchFamily="18" charset="0"/>
            </a:endParaRPr>
          </a:p>
        </p:txBody>
      </p:sp>
      <p:sp>
        <p:nvSpPr>
          <p:cNvPr id="3" name="Date Placeholder 2"/>
          <p:cNvSpPr>
            <a:spLocks noGrp="1"/>
          </p:cNvSpPr>
          <p:nvPr>
            <p:ph type="dt" sz="quarter" idx="1"/>
          </p:nvPr>
        </p:nvSpPr>
        <p:spPr>
          <a:xfrm>
            <a:off x="4143589" y="0"/>
            <a:ext cx="3169920" cy="480060"/>
          </a:xfrm>
          <a:prstGeom prst="rect">
            <a:avLst/>
          </a:prstGeom>
        </p:spPr>
        <p:txBody>
          <a:bodyPr vert="horz" lIns="96658" tIns="48330" rIns="96658" bIns="48330" rtlCol="0"/>
          <a:lstStyle>
            <a:lvl1pPr algn="r">
              <a:defRPr sz="1300"/>
            </a:lvl1pPr>
          </a:lstStyle>
          <a:p>
            <a:r>
              <a:rPr lang="en-US">
                <a:latin typeface="Times New Roman" panose="02020603050405020304" pitchFamily="18" charset="0"/>
              </a:rPr>
              <a:t>2024 SLCR Provider Meetings</a:t>
            </a:r>
            <a:endParaRPr lang="en-US" dirty="0">
              <a:latin typeface="Times New Roman" panose="02020603050405020304" pitchFamily="18" charset="0"/>
            </a:endParaRPr>
          </a:p>
        </p:txBody>
      </p:sp>
      <p:sp>
        <p:nvSpPr>
          <p:cNvPr id="4" name="Footer Placeholder 3"/>
          <p:cNvSpPr>
            <a:spLocks noGrp="1"/>
          </p:cNvSpPr>
          <p:nvPr>
            <p:ph type="ftr" sz="quarter" idx="2"/>
          </p:nvPr>
        </p:nvSpPr>
        <p:spPr>
          <a:xfrm>
            <a:off x="1" y="9119476"/>
            <a:ext cx="3169920" cy="480060"/>
          </a:xfrm>
          <a:prstGeom prst="rect">
            <a:avLst/>
          </a:prstGeom>
        </p:spPr>
        <p:txBody>
          <a:bodyPr vert="horz" lIns="96658" tIns="48330" rIns="96658" bIns="48330" rtlCol="0" anchor="b"/>
          <a:lstStyle>
            <a:lvl1pPr algn="l">
              <a:defRPr sz="1300"/>
            </a:lvl1pPr>
          </a:lstStyle>
          <a:p>
            <a:endParaRPr lang="en-US" dirty="0">
              <a:latin typeface="Times New Roman" panose="02020603050405020304" pitchFamily="18" charset="0"/>
            </a:endParaRPr>
          </a:p>
        </p:txBody>
      </p:sp>
      <p:sp>
        <p:nvSpPr>
          <p:cNvPr id="5" name="Slide Number Placeholder 4"/>
          <p:cNvSpPr>
            <a:spLocks noGrp="1"/>
          </p:cNvSpPr>
          <p:nvPr>
            <p:ph type="sldNum" sz="quarter" idx="3"/>
          </p:nvPr>
        </p:nvSpPr>
        <p:spPr>
          <a:xfrm>
            <a:off x="4143589" y="9119476"/>
            <a:ext cx="3169920" cy="480060"/>
          </a:xfrm>
          <a:prstGeom prst="rect">
            <a:avLst/>
          </a:prstGeom>
        </p:spPr>
        <p:txBody>
          <a:bodyPr vert="horz" lIns="96658" tIns="48330" rIns="96658" bIns="48330" rtlCol="0" anchor="b"/>
          <a:lstStyle>
            <a:lvl1pPr algn="r">
              <a:defRPr sz="1300"/>
            </a:lvl1pPr>
          </a:lstStyle>
          <a:p>
            <a:fld id="{5FE7E2BC-4C60-46C7-9BF7-9B0A7016B49C}" type="slidenum">
              <a:rPr lang="en-US" smtClean="0">
                <a:latin typeface="Times New Roman" panose="02020603050405020304" pitchFamily="18" charset="0"/>
              </a:rPr>
              <a:pPr/>
              <a:t>‹#›</a:t>
            </a:fld>
            <a:endParaRPr lang="en-US" dirty="0">
              <a:latin typeface="Times New Roman" panose="02020603050405020304" pitchFamily="18" charset="0"/>
            </a:endParaRPr>
          </a:p>
        </p:txBody>
      </p:sp>
    </p:spTree>
    <p:extLst>
      <p:ext uri="{BB962C8B-B14F-4D97-AF65-F5344CB8AC3E}">
        <p14:creationId xmlns:p14="http://schemas.microsoft.com/office/powerpoint/2010/main" val="85232131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69920" cy="480060"/>
          </a:xfrm>
          <a:prstGeom prst="rect">
            <a:avLst/>
          </a:prstGeom>
        </p:spPr>
        <p:txBody>
          <a:bodyPr vert="horz" lIns="96658" tIns="48330" rIns="96658" bIns="48330" rtlCol="0"/>
          <a:lstStyle>
            <a:lvl1pPr algn="l">
              <a:defRPr sz="1300">
                <a:latin typeface="Times New Roman" panose="02020603050405020304" pitchFamily="18" charset="0"/>
              </a:defRPr>
            </a:lvl1pPr>
          </a:lstStyle>
          <a:p>
            <a:endParaRPr lang="en-US" dirty="0"/>
          </a:p>
        </p:txBody>
      </p:sp>
      <p:sp>
        <p:nvSpPr>
          <p:cNvPr id="3" name="Date Placeholder 2"/>
          <p:cNvSpPr>
            <a:spLocks noGrp="1"/>
          </p:cNvSpPr>
          <p:nvPr>
            <p:ph type="dt" idx="1"/>
          </p:nvPr>
        </p:nvSpPr>
        <p:spPr>
          <a:xfrm>
            <a:off x="4143589" y="0"/>
            <a:ext cx="3169920" cy="480060"/>
          </a:xfrm>
          <a:prstGeom prst="rect">
            <a:avLst/>
          </a:prstGeom>
        </p:spPr>
        <p:txBody>
          <a:bodyPr vert="horz" lIns="96658" tIns="48330" rIns="96658" bIns="48330" rtlCol="0"/>
          <a:lstStyle>
            <a:lvl1pPr algn="r">
              <a:defRPr sz="1300">
                <a:latin typeface="Times New Roman" panose="02020603050405020304" pitchFamily="18" charset="0"/>
              </a:defRPr>
            </a:lvl1pPr>
          </a:lstStyle>
          <a:p>
            <a:r>
              <a:rPr lang="en-US"/>
              <a:t>2024 SLCR Provider Meetings</a:t>
            </a:r>
            <a:endParaRPr lang="en-US" dirty="0"/>
          </a:p>
        </p:txBody>
      </p:sp>
      <p:sp>
        <p:nvSpPr>
          <p:cNvPr id="4" name="Slide Image Placeholder 3"/>
          <p:cNvSpPr>
            <a:spLocks noGrp="1" noRot="1" noChangeAspect="1"/>
          </p:cNvSpPr>
          <p:nvPr>
            <p:ph type="sldImg" idx="2"/>
          </p:nvPr>
        </p:nvSpPr>
        <p:spPr>
          <a:xfrm>
            <a:off x="457200" y="719138"/>
            <a:ext cx="6400800" cy="3600450"/>
          </a:xfrm>
          <a:prstGeom prst="rect">
            <a:avLst/>
          </a:prstGeom>
          <a:noFill/>
          <a:ln w="12700">
            <a:solidFill>
              <a:prstClr val="black"/>
            </a:solidFill>
          </a:ln>
        </p:spPr>
        <p:txBody>
          <a:bodyPr vert="horz" lIns="96658" tIns="48330" rIns="96658" bIns="48330" rtlCol="0" anchor="ctr"/>
          <a:lstStyle/>
          <a:p>
            <a:endParaRPr lang="en-US" dirty="0"/>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8" tIns="48330" rIns="96658" bIns="4833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 y="9119476"/>
            <a:ext cx="3169920" cy="480060"/>
          </a:xfrm>
          <a:prstGeom prst="rect">
            <a:avLst/>
          </a:prstGeom>
        </p:spPr>
        <p:txBody>
          <a:bodyPr vert="horz" lIns="96658" tIns="48330" rIns="96658" bIns="48330" rtlCol="0" anchor="b"/>
          <a:lstStyle>
            <a:lvl1pPr algn="l">
              <a:defRPr sz="1300">
                <a:latin typeface="Times New Roman" panose="02020603050405020304" pitchFamily="18" charset="0"/>
              </a:defRPr>
            </a:lvl1pPr>
          </a:lstStyle>
          <a:p>
            <a:endParaRPr lang="en-US" dirty="0"/>
          </a:p>
        </p:txBody>
      </p:sp>
      <p:sp>
        <p:nvSpPr>
          <p:cNvPr id="7" name="Slide Number Placeholder 6"/>
          <p:cNvSpPr>
            <a:spLocks noGrp="1"/>
          </p:cNvSpPr>
          <p:nvPr>
            <p:ph type="sldNum" sz="quarter" idx="5"/>
          </p:nvPr>
        </p:nvSpPr>
        <p:spPr>
          <a:xfrm>
            <a:off x="4143589" y="9119476"/>
            <a:ext cx="3169920" cy="480060"/>
          </a:xfrm>
          <a:prstGeom prst="rect">
            <a:avLst/>
          </a:prstGeom>
        </p:spPr>
        <p:txBody>
          <a:bodyPr vert="horz" lIns="96658" tIns="48330" rIns="96658" bIns="48330" rtlCol="0" anchor="b"/>
          <a:lstStyle>
            <a:lvl1pPr algn="r">
              <a:defRPr sz="1300">
                <a:latin typeface="Times New Roman" panose="02020603050405020304" pitchFamily="18" charset="0"/>
              </a:defRPr>
            </a:lvl1pPr>
          </a:lstStyle>
          <a:p>
            <a:fld id="{D4230835-5434-4796-BB91-370B2E06D18C}" type="slidenum">
              <a:rPr lang="en-US" smtClean="0"/>
              <a:pPr/>
              <a:t>‹#›</a:t>
            </a:fld>
            <a:endParaRPr lang="en-US" dirty="0"/>
          </a:p>
        </p:txBody>
      </p:sp>
    </p:spTree>
    <p:extLst>
      <p:ext uri="{BB962C8B-B14F-4D97-AF65-F5344CB8AC3E}">
        <p14:creationId xmlns:p14="http://schemas.microsoft.com/office/powerpoint/2010/main" val="77217501"/>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Times New Roman" panose="02020603050405020304" pitchFamily="18" charset="0"/>
        <a:ea typeface="+mn-ea"/>
        <a:cs typeface="+mn-cs"/>
      </a:defRPr>
    </a:lvl1pPr>
    <a:lvl2pPr marL="457200" algn="l" defTabSz="914400" rtl="0" eaLnBrk="1" latinLnBrk="0" hangingPunct="1">
      <a:defRPr sz="1200" kern="1200">
        <a:solidFill>
          <a:schemeClr val="tx1"/>
        </a:solidFill>
        <a:latin typeface="Times New Roman" panose="02020603050405020304" pitchFamily="18" charset="0"/>
        <a:ea typeface="+mn-ea"/>
        <a:cs typeface="+mn-cs"/>
      </a:defRPr>
    </a:lvl2pPr>
    <a:lvl3pPr marL="914400" algn="l" defTabSz="914400" rtl="0" eaLnBrk="1" latinLnBrk="0" hangingPunct="1">
      <a:defRPr sz="1200" kern="1200">
        <a:solidFill>
          <a:schemeClr val="tx1"/>
        </a:solidFill>
        <a:latin typeface="Times New Roman" panose="02020603050405020304" pitchFamily="18" charset="0"/>
        <a:ea typeface="+mn-ea"/>
        <a:cs typeface="+mn-cs"/>
      </a:defRPr>
    </a:lvl3pPr>
    <a:lvl4pPr marL="1371600" algn="l" defTabSz="914400" rtl="0" eaLnBrk="1" latinLnBrk="0" hangingPunct="1">
      <a:defRPr sz="1200" kern="1200">
        <a:solidFill>
          <a:schemeClr val="tx1"/>
        </a:solidFill>
        <a:latin typeface="Times New Roman" panose="02020603050405020304" pitchFamily="18" charset="0"/>
        <a:ea typeface="+mn-ea"/>
        <a:cs typeface="+mn-cs"/>
      </a:defRPr>
    </a:lvl4pPr>
    <a:lvl5pPr marL="1828800" algn="l" defTabSz="914400" rtl="0" eaLnBrk="1" latinLnBrk="0" hangingPunct="1">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a:xfrm>
            <a:off x="636105" y="4560570"/>
            <a:ext cx="6679096" cy="5038964"/>
          </a:xfrm>
        </p:spPr>
        <p:txBody>
          <a:bodyPr>
            <a:normAutofit/>
          </a:bodyPr>
          <a:lstStyle/>
          <a:p>
            <a:pPr>
              <a:spcBef>
                <a:spcPts val="623"/>
              </a:spcBef>
            </a:pPr>
            <a:endParaRPr lang="en-US" dirty="0"/>
          </a:p>
        </p:txBody>
      </p:sp>
      <p:sp>
        <p:nvSpPr>
          <p:cNvPr id="5" name="Date Placeholder 4">
            <a:extLst>
              <a:ext uri="{FF2B5EF4-FFF2-40B4-BE49-F238E27FC236}">
                <a16:creationId xmlns:a16="http://schemas.microsoft.com/office/drawing/2014/main" id="{AE32C430-C9A5-43E5-66F6-3BBC3C52D027}"/>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35442590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dirty="0"/>
          </a:p>
        </p:txBody>
      </p:sp>
      <p:sp>
        <p:nvSpPr>
          <p:cNvPr id="5" name="Date Placeholder 4">
            <a:extLst>
              <a:ext uri="{FF2B5EF4-FFF2-40B4-BE49-F238E27FC236}">
                <a16:creationId xmlns:a16="http://schemas.microsoft.com/office/drawing/2014/main" id="{0EE511CE-7CB4-63F3-DA3F-7AD412E60230}"/>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16594753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sz="1300" dirty="0">
              <a:solidFill>
                <a:srgbClr val="000000"/>
              </a:solidFill>
            </a:endParaRPr>
          </a:p>
        </p:txBody>
      </p:sp>
      <p:sp>
        <p:nvSpPr>
          <p:cNvPr id="5" name="Date Placeholder 4">
            <a:extLst>
              <a:ext uri="{FF2B5EF4-FFF2-40B4-BE49-F238E27FC236}">
                <a16:creationId xmlns:a16="http://schemas.microsoft.com/office/drawing/2014/main" id="{B41504B8-49D8-DD47-8B85-FB9EA6C4B002}"/>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2933768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55639">
              <a:defRPr/>
            </a:pPr>
            <a:endParaRPr lang="en-US" sz="1300" dirty="0"/>
          </a:p>
        </p:txBody>
      </p:sp>
      <p:sp>
        <p:nvSpPr>
          <p:cNvPr id="5" name="Date Placeholder 4">
            <a:extLst>
              <a:ext uri="{FF2B5EF4-FFF2-40B4-BE49-F238E27FC236}">
                <a16:creationId xmlns:a16="http://schemas.microsoft.com/office/drawing/2014/main" id="{B9FD06CF-0D94-AD42-8552-8E2FCAC33E92}"/>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2972458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298637" indent="-298637" defTabSz="955639">
              <a:buFont typeface="Arial" panose="020B0604020202020204" pitchFamily="34" charset="0"/>
              <a:buChar char="•"/>
              <a:defRPr/>
            </a:pPr>
            <a:endParaRPr lang="en-US" dirty="0"/>
          </a:p>
        </p:txBody>
      </p:sp>
      <p:sp>
        <p:nvSpPr>
          <p:cNvPr id="5" name="Date Placeholder 4">
            <a:extLst>
              <a:ext uri="{FF2B5EF4-FFF2-40B4-BE49-F238E27FC236}">
                <a16:creationId xmlns:a16="http://schemas.microsoft.com/office/drawing/2014/main" id="{17A33276-DDCD-1509-A70A-BF99FD3ACE5B}"/>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23676502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a:extLst>
              <a:ext uri="{FF2B5EF4-FFF2-40B4-BE49-F238E27FC236}">
                <a16:creationId xmlns:a16="http://schemas.microsoft.com/office/drawing/2014/main" id="{07F85C57-C36B-6BE4-5A34-750508792E53}"/>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907709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marL="179182" indent="-179182" defTabSz="955639">
              <a:buFont typeface="Arial" panose="020B0604020202020204" pitchFamily="34" charset="0"/>
              <a:buChar char="•"/>
              <a:defRPr/>
            </a:pPr>
            <a:endParaRPr lang="en-US" dirty="0"/>
          </a:p>
        </p:txBody>
      </p:sp>
      <p:sp>
        <p:nvSpPr>
          <p:cNvPr id="5" name="Date Placeholder 4">
            <a:extLst>
              <a:ext uri="{FF2B5EF4-FFF2-40B4-BE49-F238E27FC236}">
                <a16:creationId xmlns:a16="http://schemas.microsoft.com/office/drawing/2014/main" id="{C71EDE93-05CA-99A6-AF7F-7884A0FD726B}"/>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37557370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179182" indent="-179182">
              <a:buFont typeface="Arial" panose="020B0604020202020204" pitchFamily="34" charset="0"/>
              <a:buChar char="•"/>
            </a:pPr>
            <a:endParaRPr lang="en-US" dirty="0"/>
          </a:p>
        </p:txBody>
      </p:sp>
      <p:sp>
        <p:nvSpPr>
          <p:cNvPr id="5" name="Date Placeholder 4">
            <a:extLst>
              <a:ext uri="{FF2B5EF4-FFF2-40B4-BE49-F238E27FC236}">
                <a16:creationId xmlns:a16="http://schemas.microsoft.com/office/drawing/2014/main" id="{0F65FABD-69AA-822E-8485-10F729AB6DB5}"/>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19284759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marL="179182" indent="-179182" defTabSz="955639">
              <a:buFont typeface="Arial" panose="020B0604020202020204" pitchFamily="34" charset="0"/>
              <a:buChar char="•"/>
              <a:defRPr/>
            </a:pPr>
            <a:endParaRPr lang="en-US" dirty="0"/>
          </a:p>
        </p:txBody>
      </p:sp>
      <p:sp>
        <p:nvSpPr>
          <p:cNvPr id="5" name="Date Placeholder 4">
            <a:extLst>
              <a:ext uri="{FF2B5EF4-FFF2-40B4-BE49-F238E27FC236}">
                <a16:creationId xmlns:a16="http://schemas.microsoft.com/office/drawing/2014/main" id="{C17D9362-A29A-DF49-0788-E5CC2048B313}"/>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3690046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marL="179182" indent="-179182" defTabSz="955639">
              <a:buFont typeface="Arial" panose="020B0604020202020204" pitchFamily="34" charset="0"/>
              <a:buChar char="•"/>
              <a:defRPr/>
            </a:pPr>
            <a:endParaRPr lang="en-US" dirty="0"/>
          </a:p>
        </p:txBody>
      </p:sp>
      <p:sp>
        <p:nvSpPr>
          <p:cNvPr id="5" name="Date Placeholder 4">
            <a:extLst>
              <a:ext uri="{FF2B5EF4-FFF2-40B4-BE49-F238E27FC236}">
                <a16:creationId xmlns:a16="http://schemas.microsoft.com/office/drawing/2014/main" id="{6E53F3C4-6D99-3681-A0A0-7FB2677BF09B}"/>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1625226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179182" indent="-179182">
              <a:buFont typeface="Arial" panose="020B0604020202020204" pitchFamily="34" charset="0"/>
              <a:buChar char="•"/>
            </a:pPr>
            <a:endParaRPr lang="en-US" dirty="0"/>
          </a:p>
        </p:txBody>
      </p:sp>
      <p:sp>
        <p:nvSpPr>
          <p:cNvPr id="5" name="Date Placeholder 4">
            <a:extLst>
              <a:ext uri="{FF2B5EF4-FFF2-40B4-BE49-F238E27FC236}">
                <a16:creationId xmlns:a16="http://schemas.microsoft.com/office/drawing/2014/main" id="{24C47A90-E27A-E33F-DE46-7AB60F156F1D}"/>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370786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a:extLst>
              <a:ext uri="{FF2B5EF4-FFF2-40B4-BE49-F238E27FC236}">
                <a16:creationId xmlns:a16="http://schemas.microsoft.com/office/drawing/2014/main" id="{C3640B6D-0644-274D-95F5-63453EEE43BB}"/>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17743534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dirty="0"/>
          </a:p>
        </p:txBody>
      </p:sp>
      <p:sp>
        <p:nvSpPr>
          <p:cNvPr id="5" name="Date Placeholder 4">
            <a:extLst>
              <a:ext uri="{FF2B5EF4-FFF2-40B4-BE49-F238E27FC236}">
                <a16:creationId xmlns:a16="http://schemas.microsoft.com/office/drawing/2014/main" id="{6F8CD517-6D95-F6A4-94C2-390E10CF2B30}"/>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41338088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179182" indent="-179182">
              <a:buFont typeface="Arial" panose="020B0604020202020204" pitchFamily="34" charset="0"/>
              <a:buChar char="•"/>
            </a:pPr>
            <a:endParaRPr lang="en-US" dirty="0"/>
          </a:p>
        </p:txBody>
      </p:sp>
      <p:sp>
        <p:nvSpPr>
          <p:cNvPr id="5" name="Date Placeholder 4">
            <a:extLst>
              <a:ext uri="{FF2B5EF4-FFF2-40B4-BE49-F238E27FC236}">
                <a16:creationId xmlns:a16="http://schemas.microsoft.com/office/drawing/2014/main" id="{9B0AE37E-34DD-4B36-07C0-080E3A003AAB}"/>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29861732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marL="179182" indent="-179182" defTabSz="955639">
              <a:buFont typeface="Arial" panose="020B0604020202020204" pitchFamily="34" charset="0"/>
              <a:buChar char="•"/>
              <a:defRPr/>
            </a:pPr>
            <a:endParaRPr lang="en-US" dirty="0"/>
          </a:p>
        </p:txBody>
      </p:sp>
      <p:sp>
        <p:nvSpPr>
          <p:cNvPr id="5" name="Date Placeholder 4">
            <a:extLst>
              <a:ext uri="{FF2B5EF4-FFF2-40B4-BE49-F238E27FC236}">
                <a16:creationId xmlns:a16="http://schemas.microsoft.com/office/drawing/2014/main" id="{4F6C17A1-9BCE-887C-A564-22C133AE8408}"/>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37965371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marL="179182" indent="-179182" defTabSz="955639">
              <a:buFont typeface="Arial" panose="020B0604020202020204" pitchFamily="34" charset="0"/>
              <a:buChar char="•"/>
              <a:defRPr/>
            </a:pPr>
            <a:endParaRPr lang="en-US" sz="1300" dirty="0"/>
          </a:p>
        </p:txBody>
      </p:sp>
      <p:sp>
        <p:nvSpPr>
          <p:cNvPr id="5" name="Date Placeholder 4">
            <a:extLst>
              <a:ext uri="{FF2B5EF4-FFF2-40B4-BE49-F238E27FC236}">
                <a16:creationId xmlns:a16="http://schemas.microsoft.com/office/drawing/2014/main" id="{56813469-0799-2DDA-670E-F53EDA70EBB3}"/>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10588591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marL="179182" indent="-179182" defTabSz="955639">
              <a:buFont typeface="Arial" panose="020B0604020202020204" pitchFamily="34" charset="0"/>
              <a:buChar char="•"/>
              <a:defRPr/>
            </a:pPr>
            <a:endParaRPr lang="en-US" dirty="0"/>
          </a:p>
        </p:txBody>
      </p:sp>
      <p:sp>
        <p:nvSpPr>
          <p:cNvPr id="5" name="Date Placeholder 4">
            <a:extLst>
              <a:ext uri="{FF2B5EF4-FFF2-40B4-BE49-F238E27FC236}">
                <a16:creationId xmlns:a16="http://schemas.microsoft.com/office/drawing/2014/main" id="{5DEEA107-2660-A230-7A93-77B332706603}"/>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37843214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marL="179182" indent="-179182" defTabSz="955639">
              <a:buFont typeface="Arial" panose="020B0604020202020204" pitchFamily="34" charset="0"/>
              <a:buChar char="•"/>
              <a:defRPr/>
            </a:pPr>
            <a:endParaRPr lang="en-US" sz="1300" dirty="0"/>
          </a:p>
        </p:txBody>
      </p:sp>
      <p:sp>
        <p:nvSpPr>
          <p:cNvPr id="5" name="Date Placeholder 4">
            <a:extLst>
              <a:ext uri="{FF2B5EF4-FFF2-40B4-BE49-F238E27FC236}">
                <a16:creationId xmlns:a16="http://schemas.microsoft.com/office/drawing/2014/main" id="{C5029CEC-C063-EC9D-6433-80D2BF8D6698}"/>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27472558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defTabSz="955639">
              <a:defRPr/>
            </a:pPr>
            <a:endParaRPr lang="en-US" dirty="0"/>
          </a:p>
        </p:txBody>
      </p:sp>
      <p:sp>
        <p:nvSpPr>
          <p:cNvPr id="5" name="Date Placeholder 4">
            <a:extLst>
              <a:ext uri="{FF2B5EF4-FFF2-40B4-BE49-F238E27FC236}">
                <a16:creationId xmlns:a16="http://schemas.microsoft.com/office/drawing/2014/main" id="{816614FD-17D0-1921-8D19-AA726C8E0988}"/>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40827634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marL="179182" indent="-179182" defTabSz="955639">
              <a:buFont typeface="Arial" panose="020B0604020202020204" pitchFamily="34" charset="0"/>
              <a:buChar char="•"/>
              <a:defRPr/>
            </a:pPr>
            <a:endParaRPr lang="en-US" sz="1300" dirty="0"/>
          </a:p>
        </p:txBody>
      </p:sp>
      <p:sp>
        <p:nvSpPr>
          <p:cNvPr id="5" name="Date Placeholder 4">
            <a:extLst>
              <a:ext uri="{FF2B5EF4-FFF2-40B4-BE49-F238E27FC236}">
                <a16:creationId xmlns:a16="http://schemas.microsoft.com/office/drawing/2014/main" id="{7546F5E5-9D43-9058-26E4-1BC2DE88C388}"/>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35682676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marL="179182" indent="-179182" defTabSz="955639">
              <a:buFont typeface="Arial" panose="020B0604020202020204" pitchFamily="34" charset="0"/>
              <a:buChar char="•"/>
              <a:defRPr/>
            </a:pPr>
            <a:endParaRPr lang="en-US" dirty="0"/>
          </a:p>
        </p:txBody>
      </p:sp>
      <p:sp>
        <p:nvSpPr>
          <p:cNvPr id="5" name="Date Placeholder 4">
            <a:extLst>
              <a:ext uri="{FF2B5EF4-FFF2-40B4-BE49-F238E27FC236}">
                <a16:creationId xmlns:a16="http://schemas.microsoft.com/office/drawing/2014/main" id="{4882B9C4-6C44-9948-EE02-399413B2654B}"/>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35983316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marL="179182" indent="-179182">
              <a:buFont typeface="Arial" panose="020B0604020202020204" pitchFamily="34" charset="0"/>
              <a:buChar char="•"/>
            </a:pPr>
            <a:endParaRPr lang="en-US" dirty="0"/>
          </a:p>
        </p:txBody>
      </p:sp>
      <p:sp>
        <p:nvSpPr>
          <p:cNvPr id="5" name="Date Placeholder 4">
            <a:extLst>
              <a:ext uri="{FF2B5EF4-FFF2-40B4-BE49-F238E27FC236}">
                <a16:creationId xmlns:a16="http://schemas.microsoft.com/office/drawing/2014/main" id="{0591649D-75AB-1159-26E8-8EF15DDE0A91}"/>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2001821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55639">
              <a:defRPr/>
            </a:pPr>
            <a:endParaRPr lang="en-US" baseline="0" dirty="0"/>
          </a:p>
        </p:txBody>
      </p:sp>
      <p:sp>
        <p:nvSpPr>
          <p:cNvPr id="5" name="Date Placeholder 4">
            <a:extLst>
              <a:ext uri="{FF2B5EF4-FFF2-40B4-BE49-F238E27FC236}">
                <a16:creationId xmlns:a16="http://schemas.microsoft.com/office/drawing/2014/main" id="{D25F2B25-E03E-A25C-BF27-4197A26C6E83}"/>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34731792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marL="179182" indent="-179182">
              <a:buFont typeface="Arial" panose="020B0604020202020204" pitchFamily="34" charset="0"/>
              <a:buChar char="•"/>
            </a:pPr>
            <a:endParaRPr lang="en-US" dirty="0"/>
          </a:p>
        </p:txBody>
      </p:sp>
      <p:sp>
        <p:nvSpPr>
          <p:cNvPr id="5" name="Date Placeholder 4">
            <a:extLst>
              <a:ext uri="{FF2B5EF4-FFF2-40B4-BE49-F238E27FC236}">
                <a16:creationId xmlns:a16="http://schemas.microsoft.com/office/drawing/2014/main" id="{50253887-C611-2F37-0AAB-2E59B1215E69}"/>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29783553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179182" indent="-179182">
              <a:buFont typeface="Arial" panose="020B0604020202020204" pitchFamily="34" charset="0"/>
              <a:buChar char="•"/>
            </a:pPr>
            <a:endParaRPr lang="en-US" dirty="0"/>
          </a:p>
        </p:txBody>
      </p:sp>
      <p:sp>
        <p:nvSpPr>
          <p:cNvPr id="5" name="Date Placeholder 4">
            <a:extLst>
              <a:ext uri="{FF2B5EF4-FFF2-40B4-BE49-F238E27FC236}">
                <a16:creationId xmlns:a16="http://schemas.microsoft.com/office/drawing/2014/main" id="{A1477350-3DB3-B207-FD4B-F51A0381EF65}"/>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39145118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179182" indent="-179182" defTabSz="955639">
              <a:buFont typeface="Arial" panose="020B0604020202020204" pitchFamily="34" charset="0"/>
              <a:buChar char="•"/>
              <a:defRPr/>
            </a:pPr>
            <a:endParaRPr lang="en-US" dirty="0"/>
          </a:p>
        </p:txBody>
      </p:sp>
      <p:sp>
        <p:nvSpPr>
          <p:cNvPr id="5" name="Date Placeholder 4">
            <a:extLst>
              <a:ext uri="{FF2B5EF4-FFF2-40B4-BE49-F238E27FC236}">
                <a16:creationId xmlns:a16="http://schemas.microsoft.com/office/drawing/2014/main" id="{841E621C-9BB5-4A8C-728D-0B32F4F1C4E2}"/>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1153050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dirty="0"/>
          </a:p>
        </p:txBody>
      </p:sp>
      <p:sp>
        <p:nvSpPr>
          <p:cNvPr id="5" name="Date Placeholder 4">
            <a:extLst>
              <a:ext uri="{FF2B5EF4-FFF2-40B4-BE49-F238E27FC236}">
                <a16:creationId xmlns:a16="http://schemas.microsoft.com/office/drawing/2014/main" id="{DF5CDB77-910B-1ECA-8128-66B3C421A3FF}"/>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16671992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55639">
              <a:defRPr/>
            </a:pPr>
            <a:endParaRPr lang="en-US" dirty="0"/>
          </a:p>
        </p:txBody>
      </p:sp>
      <p:sp>
        <p:nvSpPr>
          <p:cNvPr id="5" name="Date Placeholder 4">
            <a:extLst>
              <a:ext uri="{FF2B5EF4-FFF2-40B4-BE49-F238E27FC236}">
                <a16:creationId xmlns:a16="http://schemas.microsoft.com/office/drawing/2014/main" id="{33B3FA46-E6E6-E35F-310E-76DF7506AFEB}"/>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18115757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a:extLst>
              <a:ext uri="{FF2B5EF4-FFF2-40B4-BE49-F238E27FC236}">
                <a16:creationId xmlns:a16="http://schemas.microsoft.com/office/drawing/2014/main" id="{550CC1AE-6563-8C82-D509-88570CC02035}"/>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28055392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a:extLst>
              <a:ext uri="{FF2B5EF4-FFF2-40B4-BE49-F238E27FC236}">
                <a16:creationId xmlns:a16="http://schemas.microsoft.com/office/drawing/2014/main" id="{DA87C527-F9B7-B41C-8899-F31D5C48557C}"/>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3278235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marL="179182" indent="-179182">
              <a:buFont typeface="Arial" panose="020B0604020202020204" pitchFamily="34" charset="0"/>
              <a:buChar char="•"/>
            </a:pPr>
            <a:endParaRPr lang="en-US" dirty="0"/>
          </a:p>
        </p:txBody>
      </p:sp>
      <p:sp>
        <p:nvSpPr>
          <p:cNvPr id="5" name="Date Placeholder 4">
            <a:extLst>
              <a:ext uri="{FF2B5EF4-FFF2-40B4-BE49-F238E27FC236}">
                <a16:creationId xmlns:a16="http://schemas.microsoft.com/office/drawing/2014/main" id="{04BFDAEB-7758-3666-7C67-76DDB2670592}"/>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24691976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marL="179182" indent="-179182" defTabSz="955639">
              <a:buFont typeface="Arial" panose="020B0604020202020204" pitchFamily="34" charset="0"/>
              <a:buChar char="•"/>
              <a:defRPr/>
            </a:pPr>
            <a:endParaRPr lang="en-US" dirty="0"/>
          </a:p>
        </p:txBody>
      </p:sp>
      <p:sp>
        <p:nvSpPr>
          <p:cNvPr id="5" name="Date Placeholder 4">
            <a:extLst>
              <a:ext uri="{FF2B5EF4-FFF2-40B4-BE49-F238E27FC236}">
                <a16:creationId xmlns:a16="http://schemas.microsoft.com/office/drawing/2014/main" id="{7C0891BA-53A6-2F11-8EF1-8F00D0A975A8}"/>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19982789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dirty="0"/>
          </a:p>
        </p:txBody>
      </p:sp>
      <p:sp>
        <p:nvSpPr>
          <p:cNvPr id="5" name="Date Placeholder 4">
            <a:extLst>
              <a:ext uri="{FF2B5EF4-FFF2-40B4-BE49-F238E27FC236}">
                <a16:creationId xmlns:a16="http://schemas.microsoft.com/office/drawing/2014/main" id="{44466849-C527-3EAB-0EFC-D104552B9653}"/>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1261576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179182" indent="-179182" defTabSz="955639">
              <a:buFont typeface="Arial" panose="020B0604020202020204" pitchFamily="34" charset="0"/>
              <a:buChar char="•"/>
              <a:defRPr/>
            </a:pPr>
            <a:endParaRPr lang="en-US" dirty="0"/>
          </a:p>
        </p:txBody>
      </p:sp>
      <p:sp>
        <p:nvSpPr>
          <p:cNvPr id="5" name="Date Placeholder 4">
            <a:extLst>
              <a:ext uri="{FF2B5EF4-FFF2-40B4-BE49-F238E27FC236}">
                <a16:creationId xmlns:a16="http://schemas.microsoft.com/office/drawing/2014/main" id="{3CF02778-FAE2-818C-6F4F-4D80C9C31DFB}"/>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2552356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179182" indent="-179182">
              <a:buFont typeface="Arial" panose="020B0604020202020204" pitchFamily="34" charset="0"/>
              <a:buChar char="•"/>
            </a:pPr>
            <a:endParaRPr lang="en-US" dirty="0"/>
          </a:p>
        </p:txBody>
      </p:sp>
      <p:sp>
        <p:nvSpPr>
          <p:cNvPr id="5" name="Date Placeholder 4">
            <a:extLst>
              <a:ext uri="{FF2B5EF4-FFF2-40B4-BE49-F238E27FC236}">
                <a16:creationId xmlns:a16="http://schemas.microsoft.com/office/drawing/2014/main" id="{D063FAC4-2EE4-D6E2-679D-643B612AD7B8}"/>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39126468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179182" indent="-179182">
              <a:buFont typeface="Arial" panose="020B0604020202020204" pitchFamily="34" charset="0"/>
              <a:buChar char="•"/>
            </a:pPr>
            <a:endParaRPr lang="en-US" dirty="0"/>
          </a:p>
        </p:txBody>
      </p:sp>
      <p:sp>
        <p:nvSpPr>
          <p:cNvPr id="5" name="Date Placeholder 4">
            <a:extLst>
              <a:ext uri="{FF2B5EF4-FFF2-40B4-BE49-F238E27FC236}">
                <a16:creationId xmlns:a16="http://schemas.microsoft.com/office/drawing/2014/main" id="{F8202D6E-EF32-6A24-7B06-A355EEBF9F8D}"/>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2159053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marL="179182" indent="-179182" defTabSz="955639">
              <a:buFont typeface="Arial" panose="020B0604020202020204" pitchFamily="34" charset="0"/>
              <a:buChar char="•"/>
              <a:defRPr/>
            </a:pPr>
            <a:endParaRPr lang="en-US" dirty="0"/>
          </a:p>
        </p:txBody>
      </p:sp>
      <p:sp>
        <p:nvSpPr>
          <p:cNvPr id="5" name="Date Placeholder 4">
            <a:extLst>
              <a:ext uri="{FF2B5EF4-FFF2-40B4-BE49-F238E27FC236}">
                <a16:creationId xmlns:a16="http://schemas.microsoft.com/office/drawing/2014/main" id="{5C3A4A84-1DF5-EFCA-44C7-8F3933A73484}"/>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908326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defTabSz="955639">
              <a:defRPr/>
            </a:pPr>
            <a:endParaRPr lang="en-US" dirty="0"/>
          </a:p>
        </p:txBody>
      </p:sp>
      <p:sp>
        <p:nvSpPr>
          <p:cNvPr id="5" name="Date Placeholder 4">
            <a:extLst>
              <a:ext uri="{FF2B5EF4-FFF2-40B4-BE49-F238E27FC236}">
                <a16:creationId xmlns:a16="http://schemas.microsoft.com/office/drawing/2014/main" id="{A233D0B1-DD1A-4591-780C-ACA596775414}"/>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178127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pPr defTabSz="955639">
              <a:defRPr/>
            </a:pPr>
            <a:endParaRPr lang="en-US" dirty="0"/>
          </a:p>
        </p:txBody>
      </p:sp>
      <p:sp>
        <p:nvSpPr>
          <p:cNvPr id="5" name="Date Placeholder 4">
            <a:extLst>
              <a:ext uri="{FF2B5EF4-FFF2-40B4-BE49-F238E27FC236}">
                <a16:creationId xmlns:a16="http://schemas.microsoft.com/office/drawing/2014/main" id="{A233D0B1-DD1A-4591-780C-ACA596775414}"/>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2802825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179182" indent="-179182" defTabSz="955639">
              <a:buFont typeface="Arial" panose="020B0604020202020204" pitchFamily="34" charset="0"/>
              <a:buChar char="•"/>
              <a:defRPr/>
            </a:pPr>
            <a:endParaRPr lang="en-US" dirty="0"/>
          </a:p>
        </p:txBody>
      </p:sp>
      <p:sp>
        <p:nvSpPr>
          <p:cNvPr id="5" name="Date Placeholder 4">
            <a:extLst>
              <a:ext uri="{FF2B5EF4-FFF2-40B4-BE49-F238E27FC236}">
                <a16:creationId xmlns:a16="http://schemas.microsoft.com/office/drawing/2014/main" id="{FE69E879-663D-C950-BCA0-56A5C7B7FA99}"/>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970920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179182" indent="-179182">
              <a:buFont typeface="Arial" panose="020B0604020202020204" pitchFamily="34" charset="0"/>
              <a:buChar char="•"/>
            </a:pPr>
            <a:endParaRPr lang="en-US" dirty="0"/>
          </a:p>
        </p:txBody>
      </p:sp>
      <p:sp>
        <p:nvSpPr>
          <p:cNvPr id="5" name="Date Placeholder 4">
            <a:extLst>
              <a:ext uri="{FF2B5EF4-FFF2-40B4-BE49-F238E27FC236}">
                <a16:creationId xmlns:a16="http://schemas.microsoft.com/office/drawing/2014/main" id="{0D95E785-B69A-96F9-324C-14BD158A0A35}"/>
              </a:ext>
            </a:extLst>
          </p:cNvPr>
          <p:cNvSpPr>
            <a:spLocks noGrp="1"/>
          </p:cNvSpPr>
          <p:nvPr>
            <p:ph type="dt" idx="1"/>
          </p:nvPr>
        </p:nvSpPr>
        <p:spPr/>
        <p:txBody>
          <a:bodyPr/>
          <a:lstStyle/>
          <a:p>
            <a:r>
              <a:rPr lang="en-US"/>
              <a:t>2024 SLCR Provider Meetings</a:t>
            </a:r>
            <a:endParaRPr lang="en-US" dirty="0"/>
          </a:p>
        </p:txBody>
      </p:sp>
    </p:spTree>
    <p:extLst>
      <p:ext uri="{BB962C8B-B14F-4D97-AF65-F5344CB8AC3E}">
        <p14:creationId xmlns:p14="http://schemas.microsoft.com/office/powerpoint/2010/main" val="1467882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D7B9276-5C91-4F4E-99EF-E0ECA84731BB}" type="datetime1">
              <a:rPr lang="en-US" smtClean="0"/>
              <a:t>09/09/2024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C125B0-B5C2-4CBA-A823-E057B5605624}" type="slidenum">
              <a:rPr lang="en-US" smtClean="0"/>
              <a:pPr/>
              <a:t>‹#›</a:t>
            </a:fld>
            <a:endParaRPr lang="en-US" dirty="0"/>
          </a:p>
        </p:txBody>
      </p:sp>
    </p:spTree>
    <p:extLst>
      <p:ext uri="{BB962C8B-B14F-4D97-AF65-F5344CB8AC3E}">
        <p14:creationId xmlns:p14="http://schemas.microsoft.com/office/powerpoint/2010/main" val="2954039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5DEE75-4BCA-4BC1-A19F-1DC4202F2980}" type="datetime1">
              <a:rPr lang="en-US" smtClean="0"/>
              <a:t>09/09/2024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C125B0-B5C2-4CBA-A823-E057B5605624}" type="slidenum">
              <a:rPr lang="en-US" smtClean="0"/>
              <a:pPr/>
              <a:t>‹#›</a:t>
            </a:fld>
            <a:endParaRPr lang="en-US" dirty="0"/>
          </a:p>
        </p:txBody>
      </p:sp>
    </p:spTree>
    <p:extLst>
      <p:ext uri="{BB962C8B-B14F-4D97-AF65-F5344CB8AC3E}">
        <p14:creationId xmlns:p14="http://schemas.microsoft.com/office/powerpoint/2010/main" val="997448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568E34-D155-4AFE-9F05-4444E8BE93B1}" type="datetime1">
              <a:rPr lang="en-US" smtClean="0"/>
              <a:t>09/09/2024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C125B0-B5C2-4CBA-A823-E057B5605624}" type="slidenum">
              <a:rPr lang="en-US" smtClean="0"/>
              <a:pPr/>
              <a:t>‹#›</a:t>
            </a:fld>
            <a:endParaRPr lang="en-US" dirty="0"/>
          </a:p>
        </p:txBody>
      </p:sp>
    </p:spTree>
    <p:extLst>
      <p:ext uri="{BB962C8B-B14F-4D97-AF65-F5344CB8AC3E}">
        <p14:creationId xmlns:p14="http://schemas.microsoft.com/office/powerpoint/2010/main" val="2451857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7C125B0-B5C2-4CBA-A823-E057B560562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93032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7C125B0-B5C2-4CBA-A823-E057B560562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61289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7C125B0-B5C2-4CBA-A823-E057B560562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018159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7C125B0-B5C2-4CBA-A823-E057B560562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84229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7C125B0-B5C2-4CBA-A823-E057B560562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184807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7C125B0-B5C2-4CBA-A823-E057B560562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5571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7C125B0-B5C2-4CBA-A823-E057B5605624}" type="slidenum">
              <a:rPr lang="en-US" smtClean="0">
                <a:solidFill>
                  <a:prstClr val="black">
                    <a:tint val="75000"/>
                  </a:prstClr>
                </a:solidFill>
              </a:rPr>
              <a:pPr/>
              <a:t>‹#›</a:t>
            </a:fld>
            <a:endParaRPr lang="en-US" dirty="0">
              <a:solidFill>
                <a:prstClr val="black">
                  <a:tint val="75000"/>
                </a:prstClr>
              </a:solidFill>
            </a:endParaRPr>
          </a:p>
        </p:txBody>
      </p:sp>
      <p:pic>
        <p:nvPicPr>
          <p:cNvPr id="2" name="Picture 1">
            <a:extLst>
              <a:ext uri="{FF2B5EF4-FFF2-40B4-BE49-F238E27FC236}">
                <a16:creationId xmlns:a16="http://schemas.microsoft.com/office/drawing/2014/main" id="{B74509CC-4342-5C44-B878-53DAAD6323CE}"/>
              </a:ext>
            </a:extLst>
          </p:cNvPr>
          <p:cNvPicPr preferRelativeResize="0">
            <a:picLocks/>
          </p:cNvPicPr>
          <p:nvPr userDrawn="1"/>
        </p:nvPicPr>
        <p:blipFill>
          <a:blip r:embed="rId2">
            <a:extLst>
              <a:ext uri="{28A0092B-C50C-407E-A947-70E740481C1C}">
                <a14:useLocalDpi xmlns:a14="http://schemas.microsoft.com/office/drawing/2010/main" val="0"/>
              </a:ext>
            </a:extLst>
          </a:blip>
          <a:stretch>
            <a:fillRect/>
          </a:stretch>
        </p:blipFill>
        <p:spPr>
          <a:xfrm>
            <a:off x="0" y="0"/>
            <a:ext cx="12198096" cy="91440"/>
          </a:xfrm>
          <a:prstGeom prst="rect">
            <a:avLst/>
          </a:prstGeom>
        </p:spPr>
      </p:pic>
    </p:spTree>
    <p:extLst>
      <p:ext uri="{BB962C8B-B14F-4D97-AF65-F5344CB8AC3E}">
        <p14:creationId xmlns:p14="http://schemas.microsoft.com/office/powerpoint/2010/main" val="2033418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7C125B0-B5C2-4CBA-A823-E057B560562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23069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A9734-8733-4630-9684-690C3667A029}" type="datetime1">
              <a:rPr lang="en-US" smtClean="0"/>
              <a:t>09/09/2024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C125B0-B5C2-4CBA-A823-E057B5605624}" type="slidenum">
              <a:rPr lang="en-US" smtClean="0"/>
              <a:pPr/>
              <a:t>‹#›</a:t>
            </a:fld>
            <a:endParaRPr lang="en-US" dirty="0"/>
          </a:p>
        </p:txBody>
      </p:sp>
    </p:spTree>
    <p:extLst>
      <p:ext uri="{BB962C8B-B14F-4D97-AF65-F5344CB8AC3E}">
        <p14:creationId xmlns:p14="http://schemas.microsoft.com/office/powerpoint/2010/main" val="9609368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F2FB52-C646-4488-8785-E4EE9B004B04}" type="datetime1">
              <a:rPr lang="en-US" smtClean="0"/>
              <a:t>09/09/2024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C125B0-B5C2-4CBA-A823-E057B5605624}" type="slidenum">
              <a:rPr lang="en-US" smtClean="0"/>
              <a:pPr/>
              <a:t>‹#›</a:t>
            </a:fld>
            <a:endParaRPr lang="en-US" dirty="0"/>
          </a:p>
        </p:txBody>
      </p:sp>
    </p:spTree>
    <p:extLst>
      <p:ext uri="{BB962C8B-B14F-4D97-AF65-F5344CB8AC3E}">
        <p14:creationId xmlns:p14="http://schemas.microsoft.com/office/powerpoint/2010/main" val="3294899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EFDBB8-4E27-45E1-95A6-2B8738480F38}" type="datetime1">
              <a:rPr lang="en-US" smtClean="0"/>
              <a:t>09/09/2024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C125B0-B5C2-4CBA-A823-E057B5605624}" type="slidenum">
              <a:rPr lang="en-US" smtClean="0"/>
              <a:pPr/>
              <a:t>‹#›</a:t>
            </a:fld>
            <a:endParaRPr lang="en-US" dirty="0"/>
          </a:p>
        </p:txBody>
      </p:sp>
    </p:spTree>
    <p:extLst>
      <p:ext uri="{BB962C8B-B14F-4D97-AF65-F5344CB8AC3E}">
        <p14:creationId xmlns:p14="http://schemas.microsoft.com/office/powerpoint/2010/main" val="1734076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858A995-EC63-439A-B85A-B632A339E0E2}" type="datetime1">
              <a:rPr lang="en-US" smtClean="0"/>
              <a:t>09/09/2024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C125B0-B5C2-4CBA-A823-E057B5605624}" type="slidenum">
              <a:rPr lang="en-US" smtClean="0"/>
              <a:pPr/>
              <a:t>‹#›</a:t>
            </a:fld>
            <a:endParaRPr lang="en-US" dirty="0"/>
          </a:p>
        </p:txBody>
      </p:sp>
    </p:spTree>
    <p:extLst>
      <p:ext uri="{BB962C8B-B14F-4D97-AF65-F5344CB8AC3E}">
        <p14:creationId xmlns:p14="http://schemas.microsoft.com/office/powerpoint/2010/main" val="3464675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A77793-2B7F-44F3-AF81-406F4C97D4AC}" type="datetime1">
              <a:rPr lang="en-US" smtClean="0"/>
              <a:t>09/09/2024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C125B0-B5C2-4CBA-A823-E057B5605624}" type="slidenum">
              <a:rPr lang="en-US" smtClean="0"/>
              <a:pPr/>
              <a:t>‹#›</a:t>
            </a:fld>
            <a:endParaRPr lang="en-US" dirty="0"/>
          </a:p>
        </p:txBody>
      </p:sp>
    </p:spTree>
    <p:extLst>
      <p:ext uri="{BB962C8B-B14F-4D97-AF65-F5344CB8AC3E}">
        <p14:creationId xmlns:p14="http://schemas.microsoft.com/office/powerpoint/2010/main" val="2635458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E54A98-4131-4D3A-9FF1-2B67DD6C96C4}" type="datetime1">
              <a:rPr lang="en-US" smtClean="0"/>
              <a:t>09/09/2024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C125B0-B5C2-4CBA-A823-E057B5605624}" type="slidenum">
              <a:rPr lang="en-US" smtClean="0"/>
              <a:pPr/>
              <a:t>‹#›</a:t>
            </a:fld>
            <a:endParaRPr lang="en-US" dirty="0"/>
          </a:p>
        </p:txBody>
      </p:sp>
    </p:spTree>
    <p:extLst>
      <p:ext uri="{BB962C8B-B14F-4D97-AF65-F5344CB8AC3E}">
        <p14:creationId xmlns:p14="http://schemas.microsoft.com/office/powerpoint/2010/main" val="4143141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BD7082-2977-43BB-A9AD-28FF06244B4B}" type="datetime1">
              <a:rPr lang="en-US" smtClean="0"/>
              <a:t>09/09/2024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C125B0-B5C2-4CBA-A823-E057B5605624}" type="slidenum">
              <a:rPr lang="en-US" smtClean="0"/>
              <a:pPr/>
              <a:t>‹#›</a:t>
            </a:fld>
            <a:endParaRPr lang="en-US" dirty="0"/>
          </a:p>
        </p:txBody>
      </p:sp>
    </p:spTree>
    <p:extLst>
      <p:ext uri="{BB962C8B-B14F-4D97-AF65-F5344CB8AC3E}">
        <p14:creationId xmlns:p14="http://schemas.microsoft.com/office/powerpoint/2010/main" val="1694275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109B75-978D-42A7-97D2-E4A5F1FAEF86}" type="datetime1">
              <a:rPr lang="en-US" smtClean="0"/>
              <a:t>09/09/2024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C125B0-B5C2-4CBA-A823-E057B5605624}" type="slidenum">
              <a:rPr lang="en-US" smtClean="0"/>
              <a:pPr/>
              <a:t>‹#›</a:t>
            </a:fld>
            <a:endParaRPr lang="en-US" dirty="0"/>
          </a:p>
        </p:txBody>
      </p:sp>
    </p:spTree>
    <p:extLst>
      <p:ext uri="{BB962C8B-B14F-4D97-AF65-F5344CB8AC3E}">
        <p14:creationId xmlns:p14="http://schemas.microsoft.com/office/powerpoint/2010/main" val="538528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A731B334-72E2-41EA-9673-0D44DA19D6DD}" type="datetime1">
              <a:rPr lang="en-US" smtClean="0"/>
              <a:pPr/>
              <a:t>09/09/2024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47C125B0-B5C2-4CBA-A823-E057B5605624}" type="slidenum">
              <a:rPr lang="en-US" smtClean="0"/>
              <a:pPr/>
              <a:t>‹#›</a:t>
            </a:fld>
            <a:endParaRPr lang="en-US" dirty="0"/>
          </a:p>
        </p:txBody>
      </p:sp>
      <p:pic>
        <p:nvPicPr>
          <p:cNvPr id="7" name="Picture 6">
            <a:extLst>
              <a:ext uri="{FF2B5EF4-FFF2-40B4-BE49-F238E27FC236}">
                <a16:creationId xmlns:a16="http://schemas.microsoft.com/office/drawing/2014/main" id="{3277CC68-6B3F-B5BD-BDBC-042634823AC1}"/>
              </a:ext>
            </a:extLst>
          </p:cNvPr>
          <p:cNvPicPr preferRelativeResize="0">
            <a:picLocks/>
          </p:cNvPicPr>
          <p:nvPr userDrawn="1"/>
        </p:nvPicPr>
        <p:blipFill>
          <a:blip r:embed="rId21">
            <a:extLst>
              <a:ext uri="{28A0092B-C50C-407E-A947-70E740481C1C}">
                <a14:useLocalDpi xmlns:a14="http://schemas.microsoft.com/office/drawing/2010/main" val="0"/>
              </a:ext>
            </a:extLst>
          </a:blip>
          <a:stretch>
            <a:fillRect/>
          </a:stretch>
        </p:blipFill>
        <p:spPr>
          <a:xfrm>
            <a:off x="0" y="0"/>
            <a:ext cx="12198096" cy="91440"/>
          </a:xfrm>
          <a:prstGeom prst="rect">
            <a:avLst/>
          </a:prstGeom>
        </p:spPr>
      </p:pic>
      <p:pic>
        <p:nvPicPr>
          <p:cNvPr id="8" name="Picture 7">
            <a:extLst>
              <a:ext uri="{FF2B5EF4-FFF2-40B4-BE49-F238E27FC236}">
                <a16:creationId xmlns:a16="http://schemas.microsoft.com/office/drawing/2014/main" id="{E56CEB64-A164-8645-733C-F40DE82A30B7}"/>
              </a:ext>
            </a:extLst>
          </p:cNvPr>
          <p:cNvPicPr preferRelativeResize="0">
            <a:picLocks/>
          </p:cNvPicPr>
          <p:nvPr userDrawn="1"/>
        </p:nvPicPr>
        <p:blipFill>
          <a:blip r:embed="rId21">
            <a:extLst>
              <a:ext uri="{28A0092B-C50C-407E-A947-70E740481C1C}">
                <a14:useLocalDpi xmlns:a14="http://schemas.microsoft.com/office/drawing/2010/main" val="0"/>
              </a:ext>
            </a:extLst>
          </a:blip>
          <a:stretch>
            <a:fillRect/>
          </a:stretch>
        </p:blipFill>
        <p:spPr>
          <a:xfrm rot="10800000">
            <a:off x="0" y="6766560"/>
            <a:ext cx="12198096" cy="91440"/>
          </a:xfrm>
          <a:prstGeom prst="rect">
            <a:avLst/>
          </a:prstGeom>
        </p:spPr>
      </p:pic>
    </p:spTree>
    <p:extLst>
      <p:ext uri="{BB962C8B-B14F-4D97-AF65-F5344CB8AC3E}">
        <p14:creationId xmlns:p14="http://schemas.microsoft.com/office/powerpoint/2010/main" val="16089516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700" r:id="rId12"/>
    <p:sldLayoutId id="2147483701" r:id="rId13"/>
    <p:sldLayoutId id="2147483702" r:id="rId14"/>
    <p:sldLayoutId id="2147483703" r:id="rId15"/>
    <p:sldLayoutId id="2147483704" r:id="rId16"/>
    <p:sldLayoutId id="2147483705" r:id="rId17"/>
    <p:sldLayoutId id="2147483720" r:id="rId18"/>
    <p:sldLayoutId id="2147483721" r:id="rId19"/>
  </p:sldLayoutIdLst>
  <p:hf hdr="0" ftr="0" dt="0"/>
  <p:txStyles>
    <p:titleStyle>
      <a:lvl1pPr algn="ctr" defTabSz="914400" rtl="0" eaLnBrk="1" latinLnBrk="0" hangingPunct="1">
        <a:spcBef>
          <a:spcPct val="0"/>
        </a:spcBef>
        <a:buNone/>
        <a:defRPr sz="4400" kern="1200">
          <a:solidFill>
            <a:schemeClr val="tx1"/>
          </a:solidFill>
          <a:latin typeface="Times New Roman" panose="02020603050405020304"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imes New Roman" panose="020206030504050203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health.mo.gov/safety/cnaregistry/rna.php"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ydss.mo.gov/media/pdf/public-notice-prospective-reimbursement-plan-nursing-facility-and-hiv-nursing-facility"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hyperlink" Target="https://myersandstauffer.com/client-portal/missouri/" TargetMode="External"/><Relationship Id="rId5" Type="http://schemas.openxmlformats.org/officeDocument/2006/relationships/hyperlink" Target="https://mydss.mo.gov/media/pdf/nursing-home-compare-five-star-quality-rating-system-technical-users-guide" TargetMode="External"/><Relationship Id="rId4" Type="http://schemas.openxmlformats.org/officeDocument/2006/relationships/hyperlink" Target="https://mydss.mo.gov/media/pdf/prospective-reimbursement-plan-nursing-facility-and-hiv-nursing-facility-service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cms.gov/medicare/quality/nursing-home-improvement/resident-assessment-instrument-manual"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hyperlink" Target="https://www.federalregister.gov/documents/2023/08/07/2023-16249/medicare-program-prospective-payment-system-and-consolidated-billing-for-skilled-nursing-facilities#p-155"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mailto:Stacey.Bryan@health.mo.gov"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mailto:Danette.Beeson@health.mo.gov"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7547587F-F483-99A5-E6C0-6B95D3850E85}"/>
              </a:ext>
            </a:extLst>
          </p:cNvPr>
          <p:cNvSpPr>
            <a:spLocks noGrp="1"/>
          </p:cNvSpPr>
          <p:nvPr>
            <p:ph type="title"/>
          </p:nvPr>
        </p:nvSpPr>
        <p:spPr>
          <a:xfrm>
            <a:off x="0" y="685800"/>
            <a:ext cx="12192000" cy="1737360"/>
          </a:xfrm>
        </p:spPr>
        <p:txBody>
          <a:bodyPr>
            <a:normAutofit/>
          </a:bodyPr>
          <a:lstStyle/>
          <a:p>
            <a:r>
              <a:rPr lang="en-US" sz="4800" b="1" dirty="0">
                <a:latin typeface="Arial Black" panose="020B0A04020102020204" pitchFamily="34" charset="0"/>
              </a:rPr>
              <a:t>How the MDS affects </a:t>
            </a:r>
            <a:br>
              <a:rPr lang="en-US" sz="4800" b="1" dirty="0">
                <a:latin typeface="Arial Black" panose="020B0A04020102020204" pitchFamily="34" charset="0"/>
              </a:rPr>
            </a:br>
            <a:r>
              <a:rPr lang="en-US" sz="4800" b="1" dirty="0">
                <a:latin typeface="Arial Black" panose="020B0A04020102020204" pitchFamily="34" charset="0"/>
              </a:rPr>
              <a:t>Missouri Medicaid Case Mix</a:t>
            </a:r>
            <a:endParaRPr lang="en-US" sz="4800" dirty="0">
              <a:latin typeface="Arial Black" panose="020B0A04020102020204" pitchFamily="34" charset="0"/>
            </a:endParaRPr>
          </a:p>
        </p:txBody>
      </p:sp>
      <p:sp>
        <p:nvSpPr>
          <p:cNvPr id="3" name="Content Placeholder 2"/>
          <p:cNvSpPr>
            <a:spLocks noGrp="1"/>
          </p:cNvSpPr>
          <p:nvPr>
            <p:ph idx="1"/>
          </p:nvPr>
        </p:nvSpPr>
        <p:spPr>
          <a:xfrm>
            <a:off x="1524000" y="2804160"/>
            <a:ext cx="9144000" cy="1920240"/>
          </a:xfrm>
        </p:spPr>
        <p:txBody>
          <a:bodyPr>
            <a:normAutofit/>
          </a:bodyPr>
          <a:lstStyle/>
          <a:p>
            <a:pPr marL="0" indent="0" algn="ctr">
              <a:spcBef>
                <a:spcPts val="0"/>
              </a:spcBef>
              <a:buNone/>
            </a:pPr>
            <a:r>
              <a:rPr lang="en-US" sz="2800" b="1" dirty="0">
                <a:latin typeface="Arial" panose="020B0604020202020204" pitchFamily="34" charset="0"/>
                <a:cs typeface="Arial" panose="020B0604020202020204" pitchFamily="34" charset="0"/>
              </a:rPr>
              <a:t>Stacey Bryan RN, BSN, RAC-CT</a:t>
            </a:r>
          </a:p>
          <a:p>
            <a:pPr marL="0" indent="0" algn="ctr">
              <a:spcBef>
                <a:spcPts val="0"/>
              </a:spcBef>
              <a:buNone/>
            </a:pPr>
            <a:r>
              <a:rPr lang="en-US" sz="2800" dirty="0">
                <a:latin typeface="Arial" panose="020B0604020202020204" pitchFamily="34" charset="0"/>
                <a:cs typeface="Arial" panose="020B0604020202020204" pitchFamily="34" charset="0"/>
              </a:rPr>
              <a:t>State RAI Coordinator</a:t>
            </a:r>
          </a:p>
          <a:p>
            <a:pPr marL="0" indent="0" algn="ctr">
              <a:spcBef>
                <a:spcPts val="0"/>
              </a:spcBef>
              <a:buNone/>
            </a:pPr>
            <a:r>
              <a:rPr lang="en-US" sz="2800" dirty="0">
                <a:latin typeface="Arial" panose="020B0604020202020204" pitchFamily="34" charset="0"/>
                <a:cs typeface="Arial" panose="020B0604020202020204" pitchFamily="34" charset="0"/>
              </a:rPr>
              <a:t>MO Department of Health &amp; Senior Services</a:t>
            </a:r>
          </a:p>
          <a:p>
            <a:pPr marL="0" indent="0" algn="ctr">
              <a:spcBef>
                <a:spcPts val="0"/>
              </a:spcBef>
              <a:buNone/>
            </a:pPr>
            <a:r>
              <a:rPr lang="en-US" sz="2800" dirty="0">
                <a:latin typeface="Arial" panose="020B0604020202020204" pitchFamily="34" charset="0"/>
                <a:cs typeface="Arial" panose="020B0604020202020204" pitchFamily="34" charset="0"/>
              </a:rPr>
              <a:t>Fall 2024</a:t>
            </a:r>
          </a:p>
        </p:txBody>
      </p:sp>
      <p:pic>
        <p:nvPicPr>
          <p:cNvPr id="6" name="Content Placeholder 3"/>
          <p:cNvPicPr>
            <a:picLocks noChangeAspect="1"/>
          </p:cNvPicPr>
          <p:nvPr/>
        </p:nvPicPr>
        <p:blipFill rotWithShape="1">
          <a:blip r:embed="rId3"/>
          <a:srcRect b="28953"/>
          <a:stretch/>
        </p:blipFill>
        <p:spPr>
          <a:xfrm>
            <a:off x="3600450" y="4953000"/>
            <a:ext cx="4991100" cy="1416602"/>
          </a:xfrm>
          <a:prstGeom prst="rect">
            <a:avLst/>
          </a:prstGeom>
        </p:spPr>
      </p:pic>
    </p:spTree>
    <p:extLst>
      <p:ext uri="{BB962C8B-B14F-4D97-AF65-F5344CB8AC3E}">
        <p14:creationId xmlns:p14="http://schemas.microsoft.com/office/powerpoint/2010/main" val="313257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2992128-1FDD-0B2E-382C-2942D618861F}"/>
              </a:ext>
            </a:extLst>
          </p:cNvPr>
          <p:cNvSpPr>
            <a:spLocks noGrp="1"/>
          </p:cNvSpPr>
          <p:nvPr>
            <p:ph type="title"/>
          </p:nvPr>
        </p:nvSpPr>
        <p:spPr>
          <a:xfrm>
            <a:off x="60960" y="0"/>
            <a:ext cx="12070080" cy="1097280"/>
          </a:xfrm>
        </p:spPr>
        <p:txBody>
          <a:bodyPr>
            <a:noAutofit/>
          </a:bodyPr>
          <a:lstStyle/>
          <a:p>
            <a:r>
              <a:rPr lang="en-US" sz="3200" b="1" dirty="0">
                <a:latin typeface="Arial Black" panose="020B0A04020102020204" pitchFamily="34" charset="0"/>
              </a:rPr>
              <a:t>O0110b: Special Treatments &amp; Procedures</a:t>
            </a:r>
          </a:p>
        </p:txBody>
      </p:sp>
      <p:sp>
        <p:nvSpPr>
          <p:cNvPr id="3" name="Content Placeholder 2"/>
          <p:cNvSpPr>
            <a:spLocks noGrp="1"/>
          </p:cNvSpPr>
          <p:nvPr>
            <p:ph idx="1"/>
          </p:nvPr>
        </p:nvSpPr>
        <p:spPr>
          <a:xfrm>
            <a:off x="609600" y="1005840"/>
            <a:ext cx="10972800" cy="5760720"/>
          </a:xfrm>
        </p:spPr>
        <p:txBody>
          <a:bodyPr>
            <a:noAutofit/>
          </a:bodyPr>
          <a:lstStyle/>
          <a:p>
            <a:pPr marL="0" indent="0">
              <a:spcBef>
                <a:spcPts val="0"/>
              </a:spcBef>
              <a:buNone/>
            </a:pPr>
            <a:r>
              <a:rPr lang="en-US" sz="2400" dirty="0">
                <a:latin typeface="Arial" panose="020B0604020202020204" pitchFamily="34" charset="0"/>
                <a:cs typeface="Arial" panose="020B0604020202020204" pitchFamily="34" charset="0"/>
              </a:rPr>
              <a:t>Review medical record to determine whether the resident received or performed any of the treatments, procedures, or programs.</a:t>
            </a:r>
          </a:p>
          <a:p>
            <a:pPr marL="0" indent="0">
              <a:spcBef>
                <a:spcPts val="0"/>
              </a:spcBef>
              <a:buNone/>
            </a:pPr>
            <a:endParaRPr lang="en-US" sz="2400" b="1" dirty="0">
              <a:latin typeface="Arial" panose="020B0604020202020204" pitchFamily="34" charset="0"/>
              <a:cs typeface="Arial" panose="020B0604020202020204" pitchFamily="34" charset="0"/>
            </a:endParaRPr>
          </a:p>
          <a:p>
            <a:pPr marL="0" indent="0">
              <a:spcBef>
                <a:spcPts val="0"/>
              </a:spcBef>
              <a:buNone/>
            </a:pPr>
            <a:r>
              <a:rPr lang="en-US" sz="2400" b="1" dirty="0">
                <a:latin typeface="Arial" panose="020B0604020202020204" pitchFamily="34" charset="0"/>
                <a:cs typeface="Arial" panose="020B0604020202020204" pitchFamily="34" charset="0"/>
              </a:rPr>
              <a:t>Coding Instructions for Column b. While a Resident</a:t>
            </a:r>
            <a:r>
              <a:rPr lang="en-US" sz="2400" dirty="0">
                <a:latin typeface="Arial" panose="020B0604020202020204" pitchFamily="34" charset="0"/>
                <a:cs typeface="Arial" panose="020B0604020202020204" pitchFamily="34" charset="0"/>
              </a:rPr>
              <a:t>: Check all treatments, procedures, and programs that the resident received or performed after admission/entry or reentry to the facility and within the last 14 days.</a:t>
            </a:r>
          </a:p>
          <a:p>
            <a:pPr marL="0" indent="0">
              <a:spcBef>
                <a:spcPts val="1200"/>
              </a:spcBef>
              <a:buNone/>
            </a:pPr>
            <a:r>
              <a:rPr lang="en-US" sz="2400" b="1" dirty="0">
                <a:solidFill>
                  <a:srgbClr val="000000"/>
                </a:solidFill>
                <a:latin typeface="Arial" panose="020B0604020202020204" pitchFamily="34" charset="0"/>
                <a:cs typeface="Arial" panose="020B0604020202020204" pitchFamily="34" charset="0"/>
              </a:rPr>
              <a:t>Coding Tips</a:t>
            </a:r>
            <a:r>
              <a:rPr lang="en-US" sz="2400" dirty="0">
                <a:solidFill>
                  <a:srgbClr val="000000"/>
                </a:solidFill>
                <a:latin typeface="Arial" panose="020B0604020202020204" pitchFamily="34" charset="0"/>
                <a:cs typeface="Arial" panose="020B0604020202020204" pitchFamily="34" charset="0"/>
              </a:rPr>
              <a:t>:</a:t>
            </a:r>
          </a:p>
          <a:p>
            <a:pPr>
              <a:spcBef>
                <a:spcPts val="0"/>
              </a:spcBef>
            </a:pPr>
            <a:r>
              <a:rPr lang="en-US" sz="2400" dirty="0">
                <a:solidFill>
                  <a:srgbClr val="000000"/>
                </a:solidFill>
                <a:latin typeface="Arial" panose="020B0604020202020204" pitchFamily="34" charset="0"/>
                <a:cs typeface="Arial" panose="020B0604020202020204" pitchFamily="34" charset="0"/>
              </a:rPr>
              <a:t>Facilities may code treatments, programs and procedures the resident performed themselves independently or after set-up by facility staff.</a:t>
            </a:r>
          </a:p>
          <a:p>
            <a:pPr>
              <a:spcBef>
                <a:spcPts val="0"/>
              </a:spcBef>
            </a:pPr>
            <a:r>
              <a:rPr lang="en-US" sz="2400" dirty="0">
                <a:solidFill>
                  <a:srgbClr val="000000"/>
                </a:solidFill>
                <a:latin typeface="Arial" panose="020B0604020202020204" pitchFamily="34" charset="0"/>
                <a:cs typeface="Arial" panose="020B0604020202020204" pitchFamily="34" charset="0"/>
              </a:rPr>
              <a:t>Do not code services that were provided solely in conjunction with a surgical procedure or diagnostic procedure, such as IV medications or ventilators.</a:t>
            </a:r>
            <a:endParaRPr lang="en-US"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8452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Restorative Nursing Services</a:t>
            </a:r>
          </a:p>
        </p:txBody>
      </p:sp>
      <p:sp>
        <p:nvSpPr>
          <p:cNvPr id="3" name="Content Placeholder 2"/>
          <p:cNvSpPr>
            <a:spLocks noGrp="1"/>
          </p:cNvSpPr>
          <p:nvPr>
            <p:ph idx="1"/>
          </p:nvPr>
        </p:nvSpPr>
        <p:spPr>
          <a:xfrm>
            <a:off x="609600" y="1005840"/>
            <a:ext cx="10972800" cy="5669280"/>
          </a:xfrm>
        </p:spPr>
        <p:txBody>
          <a:bodyPr>
            <a:normAutofit/>
          </a:bodyPr>
          <a:lstStyle/>
          <a:p>
            <a:pPr marL="0" indent="0">
              <a:spcBef>
                <a:spcPts val="0"/>
              </a:spcBef>
              <a:buNone/>
            </a:pPr>
            <a:r>
              <a:rPr lang="en-US" sz="2400" dirty="0">
                <a:latin typeface="Arial" panose="020B0604020202020204" pitchFamily="34" charset="0"/>
                <a:cs typeface="Arial" panose="020B0604020202020204" pitchFamily="34" charset="0"/>
              </a:rPr>
              <a:t>Restorative nursing can affect the Behavior Symptom &amp; Cognitive Performance and Reduced Physical Function groups.</a:t>
            </a:r>
          </a:p>
          <a:p>
            <a:pPr>
              <a:spcBef>
                <a:spcPts val="0"/>
              </a:spcBef>
              <a:buFont typeface="Symbol" panose="05050102010706020507" pitchFamily="18" charset="2"/>
              <a:buChar char=""/>
            </a:pPr>
            <a:r>
              <a:rPr lang="en-US" sz="2400" dirty="0">
                <a:solidFill>
                  <a:srgbClr val="000000"/>
                </a:solidFill>
                <a:latin typeface="Arial" panose="020B0604020202020204" pitchFamily="34" charset="0"/>
                <a:ea typeface="Calibri" panose="020F0502020204030204" pitchFamily="34" charset="0"/>
                <a:cs typeface="Arial" panose="020B0604020202020204" pitchFamily="34" charset="0"/>
              </a:rPr>
              <a:t>H0200C Urinary toileting program and/or H0500 Bowel toileting program (count as one service even if both provided)</a:t>
            </a:r>
            <a:endParaRPr lang="en-US" sz="2400" dirty="0">
              <a:latin typeface="Arial" panose="020B0604020202020204" pitchFamily="34" charset="0"/>
              <a:ea typeface="Calibri" panose="020F0502020204030204" pitchFamily="34" charset="0"/>
              <a:cs typeface="Arial" panose="020B0604020202020204" pitchFamily="34" charset="0"/>
            </a:endParaRPr>
          </a:p>
          <a:p>
            <a:pPr>
              <a:spcBef>
                <a:spcPts val="0"/>
              </a:spcBef>
              <a:buFont typeface="Symbol" panose="05050102010706020507" pitchFamily="18" charset="2"/>
              <a:buChar char=""/>
            </a:pPr>
            <a:r>
              <a:rPr lang="en-US" sz="2400" dirty="0">
                <a:solidFill>
                  <a:srgbClr val="000000"/>
                </a:solidFill>
                <a:latin typeface="Arial" panose="020B0604020202020204" pitchFamily="34" charset="0"/>
                <a:ea typeface="Calibri" panose="020F0502020204030204" pitchFamily="34" charset="0"/>
                <a:cs typeface="Arial" panose="020B0604020202020204" pitchFamily="34" charset="0"/>
              </a:rPr>
              <a:t>O0500A Passive ROM and/or O0500B Active ROM (count as one service even if both provided)</a:t>
            </a:r>
            <a:endParaRPr lang="en-US" sz="2400" dirty="0">
              <a:latin typeface="Arial" panose="020B0604020202020204" pitchFamily="34" charset="0"/>
              <a:ea typeface="Calibri" panose="020F0502020204030204" pitchFamily="34" charset="0"/>
              <a:cs typeface="Arial" panose="020B0604020202020204" pitchFamily="34" charset="0"/>
            </a:endParaRPr>
          </a:p>
          <a:p>
            <a:pPr>
              <a:spcBef>
                <a:spcPts val="0"/>
              </a:spcBef>
              <a:buFont typeface="Symbol" panose="05050102010706020507" pitchFamily="18" charset="2"/>
              <a:buChar char=""/>
            </a:pPr>
            <a:r>
              <a:rPr lang="en-US" sz="2400" dirty="0">
                <a:solidFill>
                  <a:srgbClr val="000000"/>
                </a:solidFill>
                <a:latin typeface="Arial" panose="020B0604020202020204" pitchFamily="34" charset="0"/>
                <a:ea typeface="Calibri" panose="020F0502020204030204" pitchFamily="34" charset="0"/>
                <a:cs typeface="Arial" panose="020B0604020202020204" pitchFamily="34" charset="0"/>
              </a:rPr>
              <a:t>O0500C Splint or brace assistance</a:t>
            </a:r>
            <a:endParaRPr lang="en-US" sz="2400" dirty="0">
              <a:latin typeface="Arial" panose="020B0604020202020204" pitchFamily="34" charset="0"/>
              <a:ea typeface="Calibri" panose="020F0502020204030204" pitchFamily="34" charset="0"/>
              <a:cs typeface="Arial" panose="020B0604020202020204" pitchFamily="34" charset="0"/>
            </a:endParaRPr>
          </a:p>
          <a:p>
            <a:pPr>
              <a:spcBef>
                <a:spcPts val="0"/>
              </a:spcBef>
              <a:buFont typeface="Symbol" panose="05050102010706020507" pitchFamily="18" charset="2"/>
              <a:buChar char=""/>
            </a:pPr>
            <a:r>
              <a:rPr lang="en-US" sz="2400" dirty="0">
                <a:solidFill>
                  <a:srgbClr val="000000"/>
                </a:solidFill>
                <a:latin typeface="Arial" panose="020B0604020202020204" pitchFamily="34" charset="0"/>
                <a:ea typeface="Calibri" panose="020F0502020204030204" pitchFamily="34" charset="0"/>
                <a:cs typeface="Arial" panose="020B0604020202020204" pitchFamily="34" charset="0"/>
              </a:rPr>
              <a:t>O0500D Bed mobility and/or O0500F Walking training (count as one service even if both provided)</a:t>
            </a:r>
            <a:endParaRPr lang="en-US" sz="2400" dirty="0">
              <a:latin typeface="Arial" panose="020B0604020202020204" pitchFamily="34" charset="0"/>
              <a:ea typeface="Calibri" panose="020F0502020204030204" pitchFamily="34" charset="0"/>
              <a:cs typeface="Arial" panose="020B0604020202020204" pitchFamily="34" charset="0"/>
            </a:endParaRPr>
          </a:p>
          <a:p>
            <a:pPr>
              <a:spcBef>
                <a:spcPts val="0"/>
              </a:spcBef>
              <a:buFont typeface="Symbol" panose="05050102010706020507" pitchFamily="18" charset="2"/>
              <a:buChar char=""/>
            </a:pPr>
            <a:r>
              <a:rPr lang="en-US" sz="2400" dirty="0">
                <a:solidFill>
                  <a:srgbClr val="000000"/>
                </a:solidFill>
                <a:latin typeface="Arial" panose="020B0604020202020204" pitchFamily="34" charset="0"/>
                <a:ea typeface="Calibri" panose="020F0502020204030204" pitchFamily="34" charset="0"/>
                <a:cs typeface="Arial" panose="020B0604020202020204" pitchFamily="34" charset="0"/>
              </a:rPr>
              <a:t>O0500E Transfer Training</a:t>
            </a:r>
            <a:endParaRPr lang="en-US" sz="2400" dirty="0">
              <a:latin typeface="Arial" panose="020B0604020202020204" pitchFamily="34" charset="0"/>
              <a:ea typeface="Calibri" panose="020F0502020204030204" pitchFamily="34" charset="0"/>
              <a:cs typeface="Arial" panose="020B0604020202020204" pitchFamily="34" charset="0"/>
            </a:endParaRPr>
          </a:p>
          <a:p>
            <a:pPr>
              <a:spcBef>
                <a:spcPts val="0"/>
              </a:spcBef>
              <a:buFont typeface="Symbol" panose="05050102010706020507" pitchFamily="18" charset="2"/>
              <a:buChar char=""/>
            </a:pPr>
            <a:r>
              <a:rPr lang="en-US" sz="2400" dirty="0">
                <a:solidFill>
                  <a:srgbClr val="000000"/>
                </a:solidFill>
                <a:latin typeface="Arial" panose="020B0604020202020204" pitchFamily="34" charset="0"/>
                <a:ea typeface="Calibri" panose="020F0502020204030204" pitchFamily="34" charset="0"/>
                <a:cs typeface="Arial" panose="020B0604020202020204" pitchFamily="34" charset="0"/>
              </a:rPr>
              <a:t>O0500G Dressing and/or grooming training</a:t>
            </a:r>
            <a:endParaRPr lang="en-US" sz="2400" dirty="0">
              <a:latin typeface="Arial" panose="020B0604020202020204" pitchFamily="34" charset="0"/>
              <a:ea typeface="Calibri" panose="020F0502020204030204" pitchFamily="34" charset="0"/>
              <a:cs typeface="Arial" panose="020B0604020202020204" pitchFamily="34" charset="0"/>
            </a:endParaRPr>
          </a:p>
          <a:p>
            <a:pPr>
              <a:spcBef>
                <a:spcPts val="0"/>
              </a:spcBef>
              <a:buFont typeface="Symbol" panose="05050102010706020507" pitchFamily="18" charset="2"/>
              <a:buChar char=""/>
            </a:pPr>
            <a:r>
              <a:rPr lang="en-US" sz="2400" dirty="0">
                <a:solidFill>
                  <a:srgbClr val="000000"/>
                </a:solidFill>
                <a:latin typeface="Arial" panose="020B0604020202020204" pitchFamily="34" charset="0"/>
                <a:ea typeface="Calibri" panose="020F0502020204030204" pitchFamily="34" charset="0"/>
                <a:cs typeface="Arial" panose="020B0604020202020204" pitchFamily="34" charset="0"/>
              </a:rPr>
              <a:t>O0500H Eating and/or swallowing training</a:t>
            </a:r>
            <a:endParaRPr lang="en-US" sz="2400" dirty="0">
              <a:latin typeface="Arial" panose="020B0604020202020204" pitchFamily="34" charset="0"/>
              <a:ea typeface="Calibri" panose="020F0502020204030204" pitchFamily="34" charset="0"/>
              <a:cs typeface="Arial" panose="020B0604020202020204" pitchFamily="34" charset="0"/>
            </a:endParaRPr>
          </a:p>
          <a:p>
            <a:pPr>
              <a:spcBef>
                <a:spcPts val="0"/>
              </a:spcBef>
              <a:buFont typeface="Symbol" panose="05050102010706020507" pitchFamily="18" charset="2"/>
              <a:buChar char=""/>
            </a:pPr>
            <a:r>
              <a:rPr lang="en-US" sz="2400" dirty="0">
                <a:solidFill>
                  <a:srgbClr val="000000"/>
                </a:solidFill>
                <a:latin typeface="Arial" panose="020B0604020202020204" pitchFamily="34" charset="0"/>
                <a:ea typeface="Calibri" panose="020F0502020204030204" pitchFamily="34" charset="0"/>
                <a:cs typeface="Arial" panose="020B0604020202020204" pitchFamily="34" charset="0"/>
              </a:rPr>
              <a:t>O0500I Amputation/prostheses care</a:t>
            </a:r>
            <a:endParaRPr lang="en-US" sz="2400" dirty="0">
              <a:latin typeface="Arial" panose="020B0604020202020204" pitchFamily="34" charset="0"/>
              <a:ea typeface="Calibri" panose="020F0502020204030204" pitchFamily="34" charset="0"/>
              <a:cs typeface="Arial" panose="020B0604020202020204" pitchFamily="34" charset="0"/>
            </a:endParaRPr>
          </a:p>
          <a:p>
            <a:pPr>
              <a:spcBef>
                <a:spcPts val="0"/>
              </a:spcBef>
              <a:buFont typeface="Symbol" panose="05050102010706020507" pitchFamily="18" charset="2"/>
              <a:buChar char=""/>
            </a:pPr>
            <a:r>
              <a:rPr lang="en-US" sz="2400" dirty="0">
                <a:solidFill>
                  <a:srgbClr val="000000"/>
                </a:solidFill>
                <a:latin typeface="Arial" panose="020B0604020202020204" pitchFamily="34" charset="0"/>
                <a:ea typeface="Calibri" panose="020F0502020204030204" pitchFamily="34" charset="0"/>
                <a:cs typeface="Arial" panose="020B0604020202020204" pitchFamily="34" charset="0"/>
              </a:rPr>
              <a:t>O0500J Communication training</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0883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Restorative Nursing Services</a:t>
            </a:r>
          </a:p>
        </p:txBody>
      </p:sp>
      <p:sp>
        <p:nvSpPr>
          <p:cNvPr id="3" name="Content Placeholder 2"/>
          <p:cNvSpPr>
            <a:spLocks noGrp="1"/>
          </p:cNvSpPr>
          <p:nvPr>
            <p:ph idx="1"/>
          </p:nvPr>
        </p:nvSpPr>
        <p:spPr>
          <a:xfrm>
            <a:off x="609600" y="1005840"/>
            <a:ext cx="10972800" cy="5394960"/>
          </a:xfrm>
        </p:spPr>
        <p:txBody>
          <a:bodyPr>
            <a:normAutofit/>
          </a:bodyPr>
          <a:lstStyle/>
          <a:p>
            <a:pPr marL="0" indent="0">
              <a:spcBef>
                <a:spcPts val="0"/>
              </a:spcBef>
              <a:buNone/>
            </a:pPr>
            <a:r>
              <a:rPr lang="en-US" sz="2400" dirty="0">
                <a:latin typeface="Arial" panose="020B0604020202020204" pitchFamily="34" charset="0"/>
                <a:cs typeface="Arial" panose="020B0604020202020204" pitchFamily="34" charset="0"/>
              </a:rPr>
              <a:t>To code a toileting program or trial on the MDS in items H0200C Urinary toileting program and/or H0500 Bowel toileting program the following documentation must be in the medical record:</a:t>
            </a:r>
          </a:p>
          <a:p>
            <a:pPr>
              <a:spcBef>
                <a:spcPts val="0"/>
              </a:spcBef>
            </a:pPr>
            <a:r>
              <a:rPr lang="en-US" sz="2400" dirty="0">
                <a:latin typeface="Arial" panose="020B0604020202020204" pitchFamily="34" charset="0"/>
                <a:cs typeface="Arial" panose="020B0604020202020204" pitchFamily="34" charset="0"/>
              </a:rPr>
              <a:t>Implementation of an individualized, resident-specific toileting program based on an assessment of the resident’s unique voiding pattern;</a:t>
            </a:r>
          </a:p>
          <a:p>
            <a:pPr>
              <a:spcBef>
                <a:spcPts val="0"/>
              </a:spcBef>
            </a:pPr>
            <a:r>
              <a:rPr lang="en-US" sz="2400" dirty="0">
                <a:latin typeface="Arial" panose="020B0604020202020204" pitchFamily="34" charset="0"/>
                <a:cs typeface="Arial" panose="020B0604020202020204" pitchFamily="34" charset="0"/>
              </a:rPr>
              <a:t>Evidence that the individualized program was communicated to staff and the resident (as appropriate) verbally and through a care plan, flow records, and a written report; and</a:t>
            </a:r>
          </a:p>
          <a:p>
            <a:pPr>
              <a:spcBef>
                <a:spcPts val="0"/>
              </a:spcBef>
            </a:pPr>
            <a:r>
              <a:rPr lang="en-US" sz="2400" dirty="0">
                <a:latin typeface="Arial" panose="020B0604020202020204" pitchFamily="34" charset="0"/>
                <a:cs typeface="Arial" panose="020B0604020202020204" pitchFamily="34" charset="0"/>
              </a:rPr>
              <a:t>Notations of the resident’s response to the toileting program and subsequent evaluations, as needed.</a:t>
            </a:r>
          </a:p>
          <a:p>
            <a:pPr marL="0" indent="0">
              <a:spcBef>
                <a:spcPts val="0"/>
              </a:spcBef>
              <a:buNone/>
            </a:pPr>
            <a:endParaRPr lang="en-US" sz="2400" dirty="0">
              <a:latin typeface="Arial" panose="020B0604020202020204" pitchFamily="34" charset="0"/>
              <a:cs typeface="Arial" panose="020B0604020202020204" pitchFamily="34" charset="0"/>
            </a:endParaRPr>
          </a:p>
          <a:p>
            <a:pPr marL="0" indent="0">
              <a:spcBef>
                <a:spcPts val="0"/>
              </a:spcBef>
              <a:buNone/>
            </a:pPr>
            <a:r>
              <a:rPr lang="en-US" sz="2400" dirty="0">
                <a:latin typeface="Arial" panose="020B0604020202020204" pitchFamily="34" charset="0"/>
                <a:cs typeface="Arial" panose="020B0604020202020204" pitchFamily="34" charset="0"/>
              </a:rPr>
              <a:t>A toileting program does not refer to simply tracking continence status, changing pads or wet garments, or random assistance with toileting or hygiene.</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5656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Restorative Nursing Services</a:t>
            </a:r>
          </a:p>
        </p:txBody>
      </p:sp>
      <p:sp>
        <p:nvSpPr>
          <p:cNvPr id="3" name="Content Placeholder 2"/>
          <p:cNvSpPr>
            <a:spLocks noGrp="1"/>
          </p:cNvSpPr>
          <p:nvPr>
            <p:ph idx="1"/>
          </p:nvPr>
        </p:nvSpPr>
        <p:spPr>
          <a:xfrm>
            <a:off x="609600" y="1005840"/>
            <a:ext cx="10972800" cy="5486400"/>
          </a:xfrm>
        </p:spPr>
        <p:txBody>
          <a:bodyPr>
            <a:normAutofit/>
          </a:bodyPr>
          <a:lstStyle/>
          <a:p>
            <a:pPr marL="0" indent="0">
              <a:spcBef>
                <a:spcPts val="0"/>
              </a:spcBef>
              <a:buNone/>
            </a:pPr>
            <a:r>
              <a:rPr lang="en-US" sz="2400" dirty="0">
                <a:latin typeface="Arial" panose="020B0604020202020204" pitchFamily="34" charset="0"/>
                <a:cs typeface="Arial" panose="020B0604020202020204" pitchFamily="34" charset="0"/>
              </a:rPr>
              <a:t>The following criteria for restorative nursing programs must be met in order to code O0500:</a:t>
            </a:r>
            <a:endParaRPr lang="en-US" sz="2400" dirty="0">
              <a:solidFill>
                <a:srgbClr val="000000"/>
              </a:solidFill>
              <a:latin typeface="Arial" panose="020B0604020202020204" pitchFamily="34" charset="0"/>
              <a:cs typeface="Arial" panose="020B0604020202020204" pitchFamily="34" charset="0"/>
            </a:endParaRPr>
          </a:p>
          <a:p>
            <a:pPr marL="231775" indent="-231775">
              <a:spcBef>
                <a:spcPts val="0"/>
              </a:spcBef>
            </a:pPr>
            <a:r>
              <a:rPr lang="en-US" sz="2400" dirty="0">
                <a:solidFill>
                  <a:srgbClr val="000000"/>
                </a:solidFill>
                <a:latin typeface="Arial" panose="020B0604020202020204" pitchFamily="34" charset="0"/>
                <a:cs typeface="Arial" panose="020B0604020202020204" pitchFamily="34" charset="0"/>
              </a:rPr>
              <a:t>Measurable objective and interventions must be documented in the care plan and in the medical record.</a:t>
            </a:r>
          </a:p>
          <a:p>
            <a:pPr marL="231775" indent="-231775">
              <a:spcBef>
                <a:spcPts val="0"/>
              </a:spcBef>
            </a:pPr>
            <a:r>
              <a:rPr lang="en-US" sz="2400" dirty="0">
                <a:solidFill>
                  <a:srgbClr val="000000"/>
                </a:solidFill>
                <a:latin typeface="Arial" panose="020B0604020202020204" pitchFamily="34" charset="0"/>
                <a:cs typeface="Arial" panose="020B0604020202020204" pitchFamily="34" charset="0"/>
              </a:rPr>
              <a:t>Evidence of periodic evaluation by the licensed nurse must be present in the resident’s medical record.</a:t>
            </a:r>
          </a:p>
          <a:p>
            <a:pPr marL="231775" indent="-231775">
              <a:spcBef>
                <a:spcPts val="0"/>
              </a:spcBef>
            </a:pPr>
            <a:r>
              <a:rPr lang="en-US" sz="2400" dirty="0">
                <a:solidFill>
                  <a:srgbClr val="000000"/>
                </a:solidFill>
                <a:latin typeface="Arial" panose="020B0604020202020204" pitchFamily="34" charset="0"/>
                <a:cs typeface="Arial" panose="020B0604020202020204" pitchFamily="34" charset="0"/>
              </a:rPr>
              <a:t>Nursing assistants/aides must be trained in the techniques that promote resident involvement in the activity.</a:t>
            </a:r>
          </a:p>
          <a:p>
            <a:pPr marL="231775" indent="-231775">
              <a:spcBef>
                <a:spcPts val="0"/>
              </a:spcBef>
            </a:pPr>
            <a:r>
              <a:rPr lang="en-US" sz="2400" dirty="0">
                <a:solidFill>
                  <a:srgbClr val="000000"/>
                </a:solidFill>
                <a:latin typeface="Arial" panose="020B0604020202020204" pitchFamily="34" charset="0"/>
                <a:cs typeface="Arial" panose="020B0604020202020204" pitchFamily="34" charset="0"/>
              </a:rPr>
              <a:t>A RN or LPN/LVN must supervise the activities in a restorative nursing program. Although therapists may participate, members of the nursing staff are still responsible for overall coordination and supervision of restorative nursing programs.</a:t>
            </a:r>
          </a:p>
        </p:txBody>
      </p:sp>
    </p:spTree>
    <p:extLst>
      <p:ext uri="{BB962C8B-B14F-4D97-AF65-F5344CB8AC3E}">
        <p14:creationId xmlns:p14="http://schemas.microsoft.com/office/powerpoint/2010/main" val="3940474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Restorative Nursing Services</a:t>
            </a:r>
          </a:p>
        </p:txBody>
      </p:sp>
      <p:sp>
        <p:nvSpPr>
          <p:cNvPr id="3" name="Content Placeholder 2"/>
          <p:cNvSpPr>
            <a:spLocks noGrp="1"/>
          </p:cNvSpPr>
          <p:nvPr>
            <p:ph idx="1"/>
          </p:nvPr>
        </p:nvSpPr>
        <p:spPr>
          <a:xfrm>
            <a:off x="609600" y="1005840"/>
            <a:ext cx="10972799" cy="5715000"/>
          </a:xfrm>
        </p:spPr>
        <p:txBody>
          <a:bodyPr>
            <a:normAutofit/>
          </a:bodyPr>
          <a:lstStyle/>
          <a:p>
            <a:pPr marL="0" indent="0">
              <a:spcBef>
                <a:spcPts val="0"/>
              </a:spcBef>
              <a:buNone/>
            </a:pPr>
            <a:r>
              <a:rPr lang="en-US" sz="2400" b="1" dirty="0">
                <a:latin typeface="Arial" panose="020B0604020202020204" pitchFamily="34" charset="0"/>
                <a:cs typeface="Arial" panose="020B0604020202020204" pitchFamily="34" charset="0"/>
              </a:rPr>
              <a:t>MO State Regulation: 19 CSR 30-85.042</a:t>
            </a:r>
          </a:p>
          <a:p>
            <a:pPr marL="0" indent="0">
              <a:spcBef>
                <a:spcPts val="0"/>
              </a:spcBef>
              <a:buNone/>
            </a:pPr>
            <a:r>
              <a:rPr lang="en-US" sz="2400" b="1" dirty="0">
                <a:latin typeface="Arial" panose="020B0604020202020204" pitchFamily="34" charset="0"/>
                <a:cs typeface="Arial" panose="020B0604020202020204" pitchFamily="34" charset="0"/>
              </a:rPr>
              <a:t>(23) </a:t>
            </a:r>
            <a:r>
              <a:rPr lang="en-US" sz="2400" dirty="0">
                <a:latin typeface="Arial" panose="020B0604020202020204" pitchFamily="34" charset="0"/>
                <a:cs typeface="Arial" panose="020B0604020202020204" pitchFamily="34" charset="0"/>
              </a:rPr>
              <a:t>Facilities shall conduct at least annual in-service education for nursing personnel including training in restorative nursing. This training by a registered nurse or qualified therapist shall include: turning and positioning for the bedridden resident, range of motion (ROM) exercises, ambulation assistance, transfer procedures, bowel and bladder retraining and self-care activities of daily living.</a:t>
            </a:r>
          </a:p>
          <a:p>
            <a:pPr marL="0" indent="0">
              <a:spcBef>
                <a:spcPts val="0"/>
              </a:spcBef>
              <a:buNone/>
            </a:pPr>
            <a:endParaRPr lang="en-US" sz="2400" dirty="0">
              <a:latin typeface="Arial" panose="020B0604020202020204" pitchFamily="34" charset="0"/>
              <a:cs typeface="Arial" panose="020B0604020202020204" pitchFamily="34" charset="0"/>
            </a:endParaRPr>
          </a:p>
          <a:p>
            <a:pPr marL="0" indent="0">
              <a:spcBef>
                <a:spcPts val="0"/>
              </a:spcBef>
              <a:buNone/>
            </a:pPr>
            <a:r>
              <a:rPr lang="en-US" sz="2400" b="1" dirty="0">
                <a:latin typeface="Arial" panose="020B0604020202020204" pitchFamily="34" charset="0"/>
                <a:cs typeface="Arial" panose="020B0604020202020204" pitchFamily="34" charset="0"/>
              </a:rPr>
              <a:t>Restorative Nurse Assistant DHSS webpage</a:t>
            </a:r>
            <a:r>
              <a:rPr lang="en-US" sz="2400" dirty="0">
                <a:latin typeface="Arial" panose="020B0604020202020204" pitchFamily="34" charset="0"/>
                <a:cs typeface="Arial" panose="020B0604020202020204" pitchFamily="34" charset="0"/>
              </a:rPr>
              <a:t>:</a:t>
            </a:r>
          </a:p>
          <a:p>
            <a:pPr marL="0" indent="0">
              <a:spcBef>
                <a:spcPts val="0"/>
              </a:spcBef>
              <a:buNone/>
            </a:pPr>
            <a:r>
              <a:rPr lang="en-US" sz="2400" dirty="0">
                <a:latin typeface="Arial" panose="020B0604020202020204" pitchFamily="34" charset="0"/>
                <a:cs typeface="Arial" panose="020B0604020202020204" pitchFamily="34" charset="0"/>
                <a:hlinkClick r:id="rId3"/>
              </a:rPr>
              <a:t>https://health.mo.gov/safety/cnaregistry/rna.php</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2963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914400"/>
            <a:ext cx="8839200" cy="5943600"/>
          </a:xfrm>
        </p:spPr>
        <p:txBody>
          <a:bodyPr>
            <a:normAutofit/>
          </a:bodyPr>
          <a:lstStyle/>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p:txBody>
      </p:sp>
      <p:graphicFrame>
        <p:nvGraphicFramePr>
          <p:cNvPr id="2" name="Table 1">
            <a:extLst>
              <a:ext uri="{FF2B5EF4-FFF2-40B4-BE49-F238E27FC236}">
                <a16:creationId xmlns:a16="http://schemas.microsoft.com/office/drawing/2014/main" id="{60E1BFEA-23DC-A77E-1943-E2E748FD867D}"/>
              </a:ext>
            </a:extLst>
          </p:cNvPr>
          <p:cNvGraphicFramePr>
            <a:graphicFrameLocks noGrp="1"/>
          </p:cNvGraphicFramePr>
          <p:nvPr>
            <p:extLst>
              <p:ext uri="{D42A27DB-BD31-4B8C-83A1-F6EECF244321}">
                <p14:modId xmlns:p14="http://schemas.microsoft.com/office/powerpoint/2010/main" val="3892424383"/>
              </p:ext>
            </p:extLst>
          </p:nvPr>
        </p:nvGraphicFramePr>
        <p:xfrm>
          <a:off x="1295400" y="640080"/>
          <a:ext cx="9601200" cy="4969056"/>
        </p:xfrm>
        <a:graphic>
          <a:graphicData uri="http://schemas.openxmlformats.org/drawingml/2006/table">
            <a:tbl>
              <a:tblPr firstRow="1" bandRow="1"/>
              <a:tblGrid>
                <a:gridCol w="5859780">
                  <a:extLst>
                    <a:ext uri="{9D8B030D-6E8A-4147-A177-3AD203B41FA5}">
                      <a16:colId xmlns:a16="http://schemas.microsoft.com/office/drawing/2014/main" val="1151606972"/>
                    </a:ext>
                  </a:extLst>
                </a:gridCol>
                <a:gridCol w="1828800">
                  <a:extLst>
                    <a:ext uri="{9D8B030D-6E8A-4147-A177-3AD203B41FA5}">
                      <a16:colId xmlns:a16="http://schemas.microsoft.com/office/drawing/2014/main" val="1792913637"/>
                    </a:ext>
                  </a:extLst>
                </a:gridCol>
                <a:gridCol w="914400">
                  <a:extLst>
                    <a:ext uri="{9D8B030D-6E8A-4147-A177-3AD203B41FA5}">
                      <a16:colId xmlns:a16="http://schemas.microsoft.com/office/drawing/2014/main" val="451973147"/>
                    </a:ext>
                  </a:extLst>
                </a:gridCol>
                <a:gridCol w="998220">
                  <a:extLst>
                    <a:ext uri="{9D8B030D-6E8A-4147-A177-3AD203B41FA5}">
                      <a16:colId xmlns:a16="http://schemas.microsoft.com/office/drawing/2014/main" val="208586781"/>
                    </a:ext>
                  </a:extLst>
                </a:gridCol>
              </a:tblGrid>
              <a:tr h="649602">
                <a:tc gridSpan="4">
                  <a:txBody>
                    <a:bodyPr/>
                    <a:lstStyle>
                      <a:lvl1pPr marL="0" algn="l" defTabSz="457200" rtl="0" eaLnBrk="1" latinLnBrk="0" hangingPunct="1">
                        <a:defRPr sz="1800" b="1" kern="1200">
                          <a:solidFill>
                            <a:schemeClr val="dk1"/>
                          </a:solidFill>
                          <a:latin typeface="Calibri"/>
                        </a:defRPr>
                      </a:lvl1pPr>
                      <a:lvl2pPr marL="457200" algn="l" defTabSz="457200" rtl="0" eaLnBrk="1" latinLnBrk="0" hangingPunct="1">
                        <a:defRPr sz="1800" b="1" kern="1200">
                          <a:solidFill>
                            <a:schemeClr val="dk1"/>
                          </a:solidFill>
                          <a:latin typeface="Calibri"/>
                        </a:defRPr>
                      </a:lvl2pPr>
                      <a:lvl3pPr marL="914400" algn="l" defTabSz="457200" rtl="0" eaLnBrk="1" latinLnBrk="0" hangingPunct="1">
                        <a:defRPr sz="1800" b="1" kern="1200">
                          <a:solidFill>
                            <a:schemeClr val="dk1"/>
                          </a:solidFill>
                          <a:latin typeface="Calibri"/>
                        </a:defRPr>
                      </a:lvl3pPr>
                      <a:lvl4pPr marL="1371600" algn="l" defTabSz="457200" rtl="0" eaLnBrk="1" latinLnBrk="0" hangingPunct="1">
                        <a:defRPr sz="1800" b="1" kern="1200">
                          <a:solidFill>
                            <a:schemeClr val="dk1"/>
                          </a:solidFill>
                          <a:latin typeface="Calibri"/>
                        </a:defRPr>
                      </a:lvl4pPr>
                      <a:lvl5pPr marL="1828800" algn="l" defTabSz="457200" rtl="0" eaLnBrk="1" latinLnBrk="0" hangingPunct="1">
                        <a:defRPr sz="1800" b="1" kern="1200">
                          <a:solidFill>
                            <a:schemeClr val="dk1"/>
                          </a:solidFill>
                          <a:latin typeface="Calibri"/>
                        </a:defRPr>
                      </a:lvl5pPr>
                      <a:lvl6pPr marL="2286000" algn="l" defTabSz="457200" rtl="0" eaLnBrk="1" latinLnBrk="0" hangingPunct="1">
                        <a:defRPr sz="1800" b="1" kern="1200">
                          <a:solidFill>
                            <a:schemeClr val="dk1"/>
                          </a:solidFill>
                          <a:latin typeface="Calibri"/>
                        </a:defRPr>
                      </a:lvl6pPr>
                      <a:lvl7pPr marL="2743200" algn="l" defTabSz="457200" rtl="0" eaLnBrk="1" latinLnBrk="0" hangingPunct="1">
                        <a:defRPr sz="1800" b="1" kern="1200">
                          <a:solidFill>
                            <a:schemeClr val="dk1"/>
                          </a:solidFill>
                          <a:latin typeface="Calibri"/>
                        </a:defRPr>
                      </a:lvl7pPr>
                      <a:lvl8pPr marL="3200400" algn="l" defTabSz="457200" rtl="0" eaLnBrk="1" latinLnBrk="0" hangingPunct="1">
                        <a:defRPr sz="1800" b="1" kern="1200">
                          <a:solidFill>
                            <a:schemeClr val="dk1"/>
                          </a:solidFill>
                          <a:latin typeface="Calibri"/>
                        </a:defRPr>
                      </a:lvl8pPr>
                      <a:lvl9pPr marL="3657600" algn="l" defTabSz="457200" rtl="0" eaLnBrk="1" latinLnBrk="0" hangingPunct="1">
                        <a:defRPr sz="1800" b="1" kern="1200">
                          <a:solidFill>
                            <a:schemeClr val="dk1"/>
                          </a:solidFill>
                          <a:latin typeface="Calibri"/>
                        </a:defRPr>
                      </a:lvl9pPr>
                    </a:lstStyle>
                    <a:p>
                      <a:pPr algn="ctr"/>
                      <a:r>
                        <a:rPr lang="en-US" sz="3200" dirty="0">
                          <a:latin typeface="Arial Black" panose="020B0A04020102020204" pitchFamily="34" charset="0"/>
                          <a:cs typeface="Times New Roman" panose="02020603050405020304" pitchFamily="18" charset="0"/>
                        </a:rPr>
                        <a:t>Extensive Services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75000"/>
                      </a:srgb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5">
                        <a:lumMod val="40000"/>
                        <a:lumOff val="60000"/>
                      </a:scheme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5">
                        <a:lumMod val="40000"/>
                        <a:lumOff val="60000"/>
                      </a:scheme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5">
                        <a:lumMod val="40000"/>
                        <a:lumOff val="60000"/>
                      </a:schemeClr>
                    </a:solidFill>
                  </a:tcPr>
                </a:tc>
                <a:extLst>
                  <a:ext uri="{0D108BD9-81ED-4DB2-BD59-A6C34878D82A}">
                    <a16:rowId xmlns:a16="http://schemas.microsoft.com/office/drawing/2014/main" val="3719404032"/>
                  </a:ext>
                </a:extLst>
              </a:tr>
              <a:tr h="1087397">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u="none" dirty="0">
                          <a:solidFill>
                            <a:schemeClr val="tx1"/>
                          </a:solidFill>
                          <a:latin typeface="Arial Black" panose="020B0A04020102020204" pitchFamily="34" charset="0"/>
                          <a:cs typeface="Arial" panose="020B0604020202020204" pitchFamily="34" charset="0"/>
                        </a:rPr>
                        <a:t>Services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5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dirty="0">
                          <a:solidFill>
                            <a:schemeClr val="tx1"/>
                          </a:solidFill>
                          <a:latin typeface="Arial Black" panose="020B0A04020102020204" pitchFamily="34" charset="0"/>
                          <a:cs typeface="Arial" panose="020B0604020202020204" pitchFamily="34" charset="0"/>
                        </a:rPr>
                        <a:t>Nursing</a:t>
                      </a:r>
                    </a:p>
                    <a:p>
                      <a:pPr algn="ctr"/>
                      <a:r>
                        <a:rPr lang="en-US" sz="2200" b="1" u="none" dirty="0">
                          <a:solidFill>
                            <a:schemeClr val="tx1"/>
                          </a:solidFill>
                          <a:latin typeface="Arial Black" panose="020B0A04020102020204" pitchFamily="34" charset="0"/>
                          <a:cs typeface="Arial" panose="020B0604020202020204" pitchFamily="34" charset="0"/>
                        </a:rPr>
                        <a:t>Function Score</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5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baseline="0" dirty="0">
                          <a:solidFill>
                            <a:schemeClr val="tx1"/>
                          </a:solidFill>
                          <a:latin typeface="Arial Black" panose="020B0A04020102020204" pitchFamily="34" charset="0"/>
                          <a:cs typeface="Arial" panose="020B0604020202020204" pitchFamily="34" charset="0"/>
                        </a:rPr>
                        <a:t>CMG</a:t>
                      </a:r>
                      <a:endParaRPr lang="en-US" sz="2200" b="1" u="none" dirty="0">
                        <a:solidFill>
                          <a:schemeClr val="tx1"/>
                        </a:solidFill>
                        <a:latin typeface="Arial Black" panose="020B0A040201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5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dirty="0">
                          <a:latin typeface="Arial Black" panose="020B0A04020102020204" pitchFamily="34" charset="0"/>
                          <a:cs typeface="Arial" panose="020B0604020202020204" pitchFamily="34" charset="0"/>
                        </a:rPr>
                        <a:t>CMI</a:t>
                      </a:r>
                      <a:endParaRPr lang="en-US" sz="2200" b="1" u="none" dirty="0">
                        <a:solidFill>
                          <a:schemeClr val="tx1"/>
                        </a:solidFill>
                        <a:latin typeface="Arial Black" panose="020B0A040201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50000"/>
                      </a:srgbClr>
                    </a:solidFill>
                  </a:tcPr>
                </a:tc>
                <a:extLst>
                  <a:ext uri="{0D108BD9-81ED-4DB2-BD59-A6C34878D82A}">
                    <a16:rowId xmlns:a16="http://schemas.microsoft.com/office/drawing/2014/main" val="3251067060"/>
                  </a:ext>
                </a:extLst>
              </a:tr>
              <a:tr h="117801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Arial" panose="020B0604020202020204" pitchFamily="34" charset="0"/>
                          <a:cs typeface="Arial" panose="020B0604020202020204" pitchFamily="34" charset="0"/>
                        </a:rPr>
                        <a:t>Tracheostomy care while a resident (O0110E1b)</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Arial" panose="020B0604020202020204" pitchFamily="34" charset="0"/>
                          <a:cs typeface="Arial" panose="020B0604020202020204" pitchFamily="34" charset="0"/>
                        </a:rPr>
                        <a:t>and</a:t>
                      </a:r>
                      <a:endParaRPr lang="en-US" sz="1800" kern="1200" dirty="0">
                        <a:solidFill>
                          <a:schemeClr val="dk1"/>
                        </a:solidFill>
                        <a:effectLst/>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Arial" panose="020B0604020202020204" pitchFamily="34" charset="0"/>
                          <a:cs typeface="Arial" panose="020B0604020202020204" pitchFamily="34" charset="0"/>
                        </a:rPr>
                        <a:t>Invasive mechanical ventilator</a:t>
                      </a:r>
                      <a:r>
                        <a:rPr lang="en-US" sz="1800" kern="1200" baseline="0" dirty="0">
                          <a:solidFill>
                            <a:schemeClr val="dk1"/>
                          </a:solidFill>
                          <a:effectLst/>
                          <a:latin typeface="Arial" panose="020B0604020202020204" pitchFamily="34" charset="0"/>
                          <a:cs typeface="Arial" panose="020B0604020202020204" pitchFamily="34" charset="0"/>
                        </a:rPr>
                        <a:t> </a:t>
                      </a:r>
                      <a:r>
                        <a:rPr lang="en-US" sz="1800" kern="1200" dirty="0">
                          <a:solidFill>
                            <a:schemeClr val="dk1"/>
                          </a:solidFill>
                          <a:effectLst/>
                          <a:latin typeface="Arial" panose="020B0604020202020204" pitchFamily="34" charset="0"/>
                          <a:cs typeface="Arial" panose="020B0604020202020204" pitchFamily="34" charset="0"/>
                        </a:rPr>
                        <a:t>while a resident (O0110F1b)</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800" dirty="0">
                          <a:latin typeface="Arial" panose="020B0604020202020204" pitchFamily="34" charset="0"/>
                          <a:cs typeface="Arial" panose="020B0604020202020204" pitchFamily="34" charset="0"/>
                        </a:rPr>
                        <a:t>0 – 14</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800" dirty="0">
                          <a:latin typeface="Arial" panose="020B0604020202020204" pitchFamily="34" charset="0"/>
                          <a:cs typeface="Arial" panose="020B0604020202020204" pitchFamily="34" charset="0"/>
                        </a:rPr>
                        <a:t>ES3</a:t>
                      </a:r>
                      <a:endParaRPr lang="en-US" sz="18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800" dirty="0">
                          <a:latin typeface="Arial" panose="020B0604020202020204" pitchFamily="34" charset="0"/>
                          <a:cs typeface="Arial" panose="020B0604020202020204" pitchFamily="34" charset="0"/>
                        </a:rPr>
                        <a:t>3.84</a:t>
                      </a:r>
                      <a:endParaRPr lang="en-US" sz="18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extLst>
                  <a:ext uri="{0D108BD9-81ED-4DB2-BD59-A6C34878D82A}">
                    <a16:rowId xmlns:a16="http://schemas.microsoft.com/office/drawing/2014/main" val="2069839715"/>
                  </a:ext>
                </a:extLst>
              </a:tr>
              <a:tr h="117801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Arial" panose="020B0604020202020204" pitchFamily="34" charset="0"/>
                          <a:cs typeface="Arial" panose="020B0604020202020204" pitchFamily="34" charset="0"/>
                        </a:rPr>
                        <a:t>Tracheostomy care while a resident (O0110E1b)</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Arial" panose="020B0604020202020204" pitchFamily="34" charset="0"/>
                          <a:cs typeface="Arial" panose="020B0604020202020204" pitchFamily="34" charset="0"/>
                        </a:rPr>
                        <a:t>or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Arial" panose="020B0604020202020204" pitchFamily="34" charset="0"/>
                          <a:cs typeface="Arial" panose="020B0604020202020204" pitchFamily="34" charset="0"/>
                        </a:rPr>
                        <a:t>Invasive</a:t>
                      </a:r>
                      <a:r>
                        <a:rPr lang="en-US" sz="1800" b="0" kern="1200" baseline="0" dirty="0">
                          <a:solidFill>
                            <a:schemeClr val="dk1"/>
                          </a:solidFill>
                          <a:effectLst/>
                          <a:latin typeface="Arial" panose="020B0604020202020204" pitchFamily="34" charset="0"/>
                          <a:cs typeface="Arial" panose="020B0604020202020204" pitchFamily="34" charset="0"/>
                        </a:rPr>
                        <a:t> mechanical ventilator </a:t>
                      </a:r>
                      <a:r>
                        <a:rPr lang="en-US" sz="1800" kern="1200" dirty="0">
                          <a:solidFill>
                            <a:schemeClr val="dk1"/>
                          </a:solidFill>
                          <a:effectLst/>
                          <a:latin typeface="Arial" panose="020B0604020202020204" pitchFamily="34" charset="0"/>
                          <a:cs typeface="Arial" panose="020B0604020202020204" pitchFamily="34" charset="0"/>
                        </a:rPr>
                        <a:t>while a resident (O0110F1b) </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800" dirty="0">
                          <a:solidFill>
                            <a:schemeClr val="tx1"/>
                          </a:solidFill>
                          <a:latin typeface="Arial" panose="020B0604020202020204" pitchFamily="34" charset="0"/>
                          <a:cs typeface="Arial" panose="020B0604020202020204" pitchFamily="34" charset="0"/>
                        </a:rPr>
                        <a:t>0 – 14</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800" dirty="0">
                          <a:latin typeface="Arial" panose="020B0604020202020204" pitchFamily="34" charset="0"/>
                          <a:cs typeface="Arial" panose="020B0604020202020204" pitchFamily="34" charset="0"/>
                        </a:rPr>
                        <a:t>ES2</a:t>
                      </a:r>
                      <a:endParaRPr lang="en-US" sz="18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800" dirty="0">
                          <a:latin typeface="Arial" panose="020B0604020202020204" pitchFamily="34" charset="0"/>
                          <a:cs typeface="Arial" panose="020B0604020202020204" pitchFamily="34" charset="0"/>
                        </a:rPr>
                        <a:t>2.90</a:t>
                      </a:r>
                      <a:endParaRPr lang="en-US" sz="18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extLst>
                  <a:ext uri="{0D108BD9-81ED-4DB2-BD59-A6C34878D82A}">
                    <a16:rowId xmlns:a16="http://schemas.microsoft.com/office/drawing/2014/main" val="2738843124"/>
                  </a:ext>
                </a:extLst>
              </a:tr>
              <a:tr h="84473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Arial" panose="020B0604020202020204" pitchFamily="34" charset="0"/>
                          <a:cs typeface="Arial" panose="020B0604020202020204" pitchFamily="34" charset="0"/>
                        </a:rPr>
                        <a:t>Isolation or quarantine for active infectious disease while a resident (O0110M1b)</a:t>
                      </a:r>
                      <a:endParaRPr lang="en-US" sz="18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800" dirty="0">
                          <a:solidFill>
                            <a:schemeClr val="tx1"/>
                          </a:solidFill>
                          <a:latin typeface="Arial" panose="020B0604020202020204" pitchFamily="34" charset="0"/>
                          <a:cs typeface="Arial" panose="020B0604020202020204" pitchFamily="34" charset="0"/>
                        </a:rPr>
                        <a:t>0 – 14</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800" dirty="0">
                          <a:latin typeface="Arial" panose="020B0604020202020204" pitchFamily="34" charset="0"/>
                          <a:cs typeface="Arial" panose="020B0604020202020204" pitchFamily="34" charset="0"/>
                        </a:rPr>
                        <a:t>ES1</a:t>
                      </a:r>
                      <a:endParaRPr lang="en-US" sz="18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800" dirty="0">
                          <a:latin typeface="Arial" panose="020B0604020202020204" pitchFamily="34" charset="0"/>
                          <a:cs typeface="Arial" panose="020B0604020202020204" pitchFamily="34" charset="0"/>
                        </a:rPr>
                        <a:t>2.77</a:t>
                      </a:r>
                      <a:endParaRPr lang="en-US" sz="18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extLst>
                  <a:ext uri="{0D108BD9-81ED-4DB2-BD59-A6C34878D82A}">
                    <a16:rowId xmlns:a16="http://schemas.microsoft.com/office/drawing/2014/main" val="1133772924"/>
                  </a:ext>
                </a:extLst>
              </a:tr>
            </a:tbl>
          </a:graphicData>
        </a:graphic>
      </p:graphicFrame>
      <p:sp>
        <p:nvSpPr>
          <p:cNvPr id="8" name="Content Placeholder 2">
            <a:extLst>
              <a:ext uri="{FF2B5EF4-FFF2-40B4-BE49-F238E27FC236}">
                <a16:creationId xmlns:a16="http://schemas.microsoft.com/office/drawing/2014/main" id="{896EAA4B-95FF-211D-BD73-D935A9FF0673}"/>
              </a:ext>
            </a:extLst>
          </p:cNvPr>
          <p:cNvSpPr txBox="1">
            <a:spLocks/>
          </p:cNvSpPr>
          <p:nvPr/>
        </p:nvSpPr>
        <p:spPr>
          <a:xfrm>
            <a:off x="1455420" y="5943600"/>
            <a:ext cx="9281160" cy="914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imes New Roman" panose="020206030504050203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US" sz="2000" dirty="0">
                <a:latin typeface="Arial" panose="020B0604020202020204" pitchFamily="34" charset="0"/>
                <a:cs typeface="Arial" panose="020B0604020202020204" pitchFamily="34" charset="0"/>
              </a:rPr>
              <a:t>If the resident receives a service in this category but their Nursing</a:t>
            </a:r>
          </a:p>
          <a:p>
            <a:pPr marL="0" indent="0" algn="ctr">
              <a:spcBef>
                <a:spcPts val="0"/>
              </a:spcBef>
              <a:buNone/>
            </a:pPr>
            <a:r>
              <a:rPr lang="en-US" sz="2000" dirty="0">
                <a:latin typeface="Arial" panose="020B0604020202020204" pitchFamily="34" charset="0"/>
                <a:cs typeface="Arial" panose="020B0604020202020204" pitchFamily="34" charset="0"/>
              </a:rPr>
              <a:t>Function Score is 15 or 16, they classify as Clinically Complex.</a:t>
            </a:r>
          </a:p>
        </p:txBody>
      </p:sp>
    </p:spTree>
    <p:extLst>
      <p:ext uri="{BB962C8B-B14F-4D97-AF65-F5344CB8AC3E}">
        <p14:creationId xmlns:p14="http://schemas.microsoft.com/office/powerpoint/2010/main" val="4167569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35B1104-BCBB-91D8-3D3E-0D1091B2CA55}"/>
              </a:ext>
            </a:extLst>
          </p:cNvPr>
          <p:cNvSpPr>
            <a:spLocks noGrp="1"/>
          </p:cNvSpPr>
          <p:nvPr>
            <p:ph type="title"/>
          </p:nvPr>
        </p:nvSpPr>
        <p:spPr>
          <a:xfrm>
            <a:off x="60960" y="0"/>
            <a:ext cx="12070080" cy="1371600"/>
          </a:xfrm>
        </p:spPr>
        <p:txBody>
          <a:bodyPr>
            <a:noAutofit/>
          </a:bodyPr>
          <a:lstStyle/>
          <a:p>
            <a:r>
              <a:rPr lang="en-US" sz="3200" b="1" dirty="0">
                <a:latin typeface="Arial Black" panose="020B0A04020102020204" pitchFamily="34" charset="0"/>
              </a:rPr>
              <a:t>O0110M1b Isolation or quarantine for </a:t>
            </a:r>
            <a:br>
              <a:rPr lang="en-US" sz="3200" b="1" dirty="0">
                <a:latin typeface="Arial Black" panose="020B0A04020102020204" pitchFamily="34" charset="0"/>
              </a:rPr>
            </a:br>
            <a:r>
              <a:rPr lang="en-US" sz="3200" b="1" dirty="0">
                <a:latin typeface="Arial Black" panose="020B0A04020102020204" pitchFamily="34" charset="0"/>
              </a:rPr>
              <a:t>active infectious disease while a resident</a:t>
            </a:r>
          </a:p>
        </p:txBody>
      </p:sp>
      <p:sp>
        <p:nvSpPr>
          <p:cNvPr id="3" name="Content Placeholder 2"/>
          <p:cNvSpPr>
            <a:spLocks noGrp="1"/>
          </p:cNvSpPr>
          <p:nvPr>
            <p:ph idx="1"/>
          </p:nvPr>
        </p:nvSpPr>
        <p:spPr>
          <a:xfrm>
            <a:off x="609600" y="1280160"/>
            <a:ext cx="10972800" cy="5486400"/>
          </a:xfrm>
        </p:spPr>
        <p:txBody>
          <a:bodyPr>
            <a:normAutofit fontScale="25000" lnSpcReduction="20000"/>
          </a:bodyPr>
          <a:lstStyle/>
          <a:p>
            <a:pPr marL="0" indent="0">
              <a:lnSpc>
                <a:spcPct val="120000"/>
              </a:lnSpc>
              <a:spcBef>
                <a:spcPts val="0"/>
              </a:spcBef>
              <a:buNone/>
            </a:pPr>
            <a:r>
              <a:rPr lang="en-US" sz="8800" dirty="0">
                <a:latin typeface="Arial" panose="020B0604020202020204" pitchFamily="34" charset="0"/>
                <a:cs typeface="Arial" panose="020B0604020202020204" pitchFamily="34" charset="0"/>
              </a:rPr>
              <a:t>Should only be coded when all of the following conditions are met:</a:t>
            </a:r>
          </a:p>
          <a:p>
            <a:pPr marL="509588" indent="-333375">
              <a:lnSpc>
                <a:spcPct val="120000"/>
              </a:lnSpc>
              <a:spcBef>
                <a:spcPts val="0"/>
              </a:spcBef>
              <a:buFont typeface="+mj-lt"/>
              <a:buAutoNum type="arabicPeriod"/>
            </a:pPr>
            <a:r>
              <a:rPr lang="en-US" sz="8800" dirty="0">
                <a:latin typeface="Arial" panose="020B0604020202020204" pitchFamily="34" charset="0"/>
                <a:cs typeface="Arial" panose="020B0604020202020204" pitchFamily="34" charset="0"/>
              </a:rPr>
              <a:t>The resident has active infection with highly transmissible or epidemiologically significant pathogens that have been acquired by physical contact or airborne or droplet transmission.</a:t>
            </a:r>
          </a:p>
          <a:p>
            <a:pPr marL="509588" indent="-333375">
              <a:lnSpc>
                <a:spcPct val="120000"/>
              </a:lnSpc>
              <a:spcBef>
                <a:spcPts val="0"/>
              </a:spcBef>
              <a:buFont typeface="+mj-lt"/>
              <a:buAutoNum type="arabicPeriod"/>
            </a:pPr>
            <a:r>
              <a:rPr lang="en-US" sz="8800" dirty="0">
                <a:latin typeface="Arial" panose="020B0604020202020204" pitchFamily="34" charset="0"/>
                <a:cs typeface="Arial" panose="020B0604020202020204" pitchFamily="34" charset="0"/>
              </a:rPr>
              <a:t>Precautions are over and above standard precautions. That is, transmission-based precautions (contact, droplet, and/or airborne) must be in effect.</a:t>
            </a:r>
          </a:p>
          <a:p>
            <a:pPr marL="509588" indent="-333375">
              <a:lnSpc>
                <a:spcPct val="120000"/>
              </a:lnSpc>
              <a:spcBef>
                <a:spcPts val="0"/>
              </a:spcBef>
              <a:buFont typeface="+mj-lt"/>
              <a:buAutoNum type="arabicPeriod"/>
            </a:pPr>
            <a:r>
              <a:rPr lang="en-US" sz="8800" dirty="0">
                <a:latin typeface="Arial" panose="020B0604020202020204" pitchFamily="34" charset="0"/>
                <a:cs typeface="Arial" panose="020B0604020202020204" pitchFamily="34" charset="0"/>
              </a:rPr>
              <a:t>The resident is in a room alone because of active infection and cannot have a roommate. This means that the resident must be in the room alone and not </a:t>
            </a:r>
            <a:r>
              <a:rPr lang="en-US" sz="8800" dirty="0" err="1">
                <a:latin typeface="Arial" panose="020B0604020202020204" pitchFamily="34" charset="0"/>
                <a:cs typeface="Arial" panose="020B0604020202020204" pitchFamily="34" charset="0"/>
              </a:rPr>
              <a:t>cohorted</a:t>
            </a:r>
            <a:r>
              <a:rPr lang="en-US" sz="8800" dirty="0">
                <a:latin typeface="Arial" panose="020B0604020202020204" pitchFamily="34" charset="0"/>
                <a:cs typeface="Arial" panose="020B0604020202020204" pitchFamily="34" charset="0"/>
              </a:rPr>
              <a:t> with a roommate regardless of whether the roommate has a similar active infection that requires isolation.</a:t>
            </a:r>
          </a:p>
          <a:p>
            <a:pPr marL="509588" indent="-333375">
              <a:lnSpc>
                <a:spcPct val="120000"/>
              </a:lnSpc>
              <a:spcBef>
                <a:spcPts val="0"/>
              </a:spcBef>
              <a:buFont typeface="+mj-lt"/>
              <a:buAutoNum type="arabicPeriod"/>
            </a:pPr>
            <a:r>
              <a:rPr lang="en-US" sz="8800" dirty="0">
                <a:latin typeface="Arial" panose="020B0604020202020204" pitchFamily="34" charset="0"/>
                <a:cs typeface="Arial" panose="020B0604020202020204" pitchFamily="34" charset="0"/>
              </a:rPr>
              <a:t>The resident must remain in his/her room. This requires that all services be brought to the resident (e.g. rehabilitation, activities, dining, etc.).</a:t>
            </a:r>
          </a:p>
          <a:p>
            <a:pPr marL="223838" indent="-223838">
              <a:lnSpc>
                <a:spcPct val="120000"/>
              </a:lnSpc>
              <a:spcBef>
                <a:spcPts val="0"/>
              </a:spcBef>
            </a:pPr>
            <a:endParaRPr lang="en-US" sz="8800" dirty="0">
              <a:latin typeface="Arial" panose="020B0604020202020204" pitchFamily="34" charset="0"/>
              <a:cs typeface="Arial" panose="020B0604020202020204" pitchFamily="34" charset="0"/>
            </a:endParaRPr>
          </a:p>
          <a:p>
            <a:pPr marL="223838" indent="-223838">
              <a:lnSpc>
                <a:spcPct val="120000"/>
              </a:lnSpc>
              <a:spcBef>
                <a:spcPts val="0"/>
              </a:spcBef>
            </a:pPr>
            <a:r>
              <a:rPr lang="en-US" sz="8800" dirty="0">
                <a:latin typeface="Arial" panose="020B0604020202020204" pitchFamily="34" charset="0"/>
                <a:cs typeface="Arial" panose="020B0604020202020204" pitchFamily="34" charset="0"/>
              </a:rPr>
              <a:t>Examples of when the isolation criteria would </a:t>
            </a:r>
            <a:r>
              <a:rPr lang="en-US" sz="8800" u="sng" dirty="0">
                <a:latin typeface="Arial" panose="020B0604020202020204" pitchFamily="34" charset="0"/>
                <a:cs typeface="Arial" panose="020B0604020202020204" pitchFamily="34" charset="0"/>
              </a:rPr>
              <a:t>not</a:t>
            </a:r>
            <a:r>
              <a:rPr lang="en-US" sz="8800" dirty="0">
                <a:latin typeface="Arial" panose="020B0604020202020204" pitchFamily="34" charset="0"/>
                <a:cs typeface="Arial" panose="020B0604020202020204" pitchFamily="34" charset="0"/>
              </a:rPr>
              <a:t> apply include urinary tract infections, encapsulated pneumonia, and wound infections.</a:t>
            </a:r>
          </a:p>
        </p:txBody>
      </p:sp>
    </p:spTree>
    <p:extLst>
      <p:ext uri="{BB962C8B-B14F-4D97-AF65-F5344CB8AC3E}">
        <p14:creationId xmlns:p14="http://schemas.microsoft.com/office/powerpoint/2010/main" val="667842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914400"/>
            <a:ext cx="8839200" cy="5943600"/>
          </a:xfrm>
        </p:spPr>
        <p:txBody>
          <a:bodyPr>
            <a:normAutofit/>
          </a:bodyPr>
          <a:lstStyle/>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p:txBody>
      </p:sp>
      <p:graphicFrame>
        <p:nvGraphicFramePr>
          <p:cNvPr id="6" name="Table 5">
            <a:extLst>
              <a:ext uri="{FF2B5EF4-FFF2-40B4-BE49-F238E27FC236}">
                <a16:creationId xmlns:a16="http://schemas.microsoft.com/office/drawing/2014/main" id="{5FA1217B-E48A-554E-E89D-DED1B0D9D559}"/>
              </a:ext>
            </a:extLst>
          </p:cNvPr>
          <p:cNvGraphicFramePr>
            <a:graphicFrameLocks noGrp="1"/>
          </p:cNvGraphicFramePr>
          <p:nvPr>
            <p:extLst>
              <p:ext uri="{D42A27DB-BD31-4B8C-83A1-F6EECF244321}">
                <p14:modId xmlns:p14="http://schemas.microsoft.com/office/powerpoint/2010/main" val="2359153513"/>
              </p:ext>
            </p:extLst>
          </p:nvPr>
        </p:nvGraphicFramePr>
        <p:xfrm>
          <a:off x="1455420" y="640080"/>
          <a:ext cx="9281160" cy="5486400"/>
        </p:xfrm>
        <a:graphic>
          <a:graphicData uri="http://schemas.openxmlformats.org/drawingml/2006/table">
            <a:tbl>
              <a:tblPr firstRow="1" bandRow="1">
                <a:tableStyleId>{C4B1156A-380E-4F78-BDF5-A606A8083BF9}</a:tableStyleId>
              </a:tblPr>
              <a:tblGrid>
                <a:gridCol w="9281160">
                  <a:extLst>
                    <a:ext uri="{9D8B030D-6E8A-4147-A177-3AD203B41FA5}">
                      <a16:colId xmlns:a16="http://schemas.microsoft.com/office/drawing/2014/main" val="4241349742"/>
                    </a:ext>
                  </a:extLst>
                </a:gridCol>
              </a:tblGrid>
              <a:tr h="720505">
                <a:tc>
                  <a:txBody>
                    <a:bodyPr/>
                    <a:lstStyle/>
                    <a:p>
                      <a:pPr algn="ctr"/>
                      <a:r>
                        <a:rPr kumimoji="0" lang="en-US" sz="3200" b="1"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Special Care High</a:t>
                      </a:r>
                      <a:endParaRPr lang="en-US" sz="1600" u="sng" dirty="0">
                        <a:solidFill>
                          <a:schemeClr val="tx1"/>
                        </a:solidFill>
                        <a:latin typeface="Arial Black" panose="020B0A04020102020204" pitchFamily="34" charset="0"/>
                        <a:cs typeface="Times New Roman" panose="02020603050405020304" pitchFamily="18" charset="0"/>
                      </a:endParaRPr>
                    </a:p>
                  </a:txBody>
                  <a:tcPr anchor="ctr">
                    <a:solidFill>
                      <a:srgbClr val="E35205">
                        <a:alpha val="75000"/>
                      </a:srgbClr>
                    </a:solidFill>
                  </a:tcPr>
                </a:tc>
                <a:extLst>
                  <a:ext uri="{0D108BD9-81ED-4DB2-BD59-A6C34878D82A}">
                    <a16:rowId xmlns:a16="http://schemas.microsoft.com/office/drawing/2014/main" val="1586040856"/>
                  </a:ext>
                </a:extLst>
              </a:tr>
              <a:tr h="396690">
                <a:tc>
                  <a:txBody>
                    <a:bodyPr/>
                    <a:lstStyle/>
                    <a:p>
                      <a:pPr algn="ctr"/>
                      <a:r>
                        <a:rPr lang="en-US" sz="2000" b="1" u="none" dirty="0">
                          <a:solidFill>
                            <a:schemeClr val="tx1"/>
                          </a:solidFill>
                          <a:latin typeface="Arial Black" panose="020B0A04020102020204" pitchFamily="34" charset="0"/>
                          <a:cs typeface="Times New Roman" panose="02020603050405020304" pitchFamily="18" charset="0"/>
                        </a:rPr>
                        <a:t>Conditions or Services</a:t>
                      </a:r>
                    </a:p>
                  </a:txBody>
                  <a:tcPr anchor="ctr">
                    <a:solidFill>
                      <a:srgbClr val="E35205">
                        <a:alpha val="50000"/>
                      </a:srgbClr>
                    </a:solidFill>
                  </a:tcPr>
                </a:tc>
                <a:extLst>
                  <a:ext uri="{0D108BD9-81ED-4DB2-BD59-A6C34878D82A}">
                    <a16:rowId xmlns:a16="http://schemas.microsoft.com/office/drawing/2014/main" val="3143222680"/>
                  </a:ext>
                </a:extLst>
              </a:tr>
              <a:tr h="4369205">
                <a:tc>
                  <a:txBody>
                    <a:bodyPr/>
                    <a:lstStyle/>
                    <a:p>
                      <a:pPr marL="228600" marR="0" lvl="0" indent="-228600">
                        <a:lnSpc>
                          <a:spcPct val="107000"/>
                        </a:lnSpc>
                        <a:spcBef>
                          <a:spcPts val="0"/>
                        </a:spcBef>
                        <a:spcAft>
                          <a:spcPts val="0"/>
                        </a:spcAft>
                        <a:buFont typeface="Symbol" panose="05050102010706020507" pitchFamily="18" charset="2"/>
                        <a:buChar char=""/>
                        <a:tabLst>
                          <a:tab pos="228600" algn="l"/>
                        </a:tabLs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Comatose (B0100) </a:t>
                      </a: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and</a:t>
                      </a: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 completely ADL dependent or ADL did not occur (GG0130A, GG0130C, GG0170B, GG0170C, GG0170D, GG0170E, and GG0170F all equal 01, 09, or 88)</a:t>
                      </a:r>
                    </a:p>
                    <a:p>
                      <a:pPr marL="228600" marR="0" lvl="0" indent="-228600">
                        <a:lnSpc>
                          <a:spcPct val="107000"/>
                        </a:lnSpc>
                        <a:spcBef>
                          <a:spcPts val="0"/>
                        </a:spcBef>
                        <a:spcAft>
                          <a:spcPts val="0"/>
                        </a:spcAft>
                        <a:buFont typeface="Symbol" panose="05050102010706020507" pitchFamily="18" charset="2"/>
                        <a:buChar char=""/>
                        <a:tabLst>
                          <a:tab pos="228600" algn="l"/>
                        </a:tabLs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Septicemia (I2100)</a:t>
                      </a:r>
                    </a:p>
                    <a:p>
                      <a:pPr marL="228600" marR="0" lvl="0" indent="-228600">
                        <a:lnSpc>
                          <a:spcPct val="107000"/>
                        </a:lnSpc>
                        <a:spcBef>
                          <a:spcPts val="0"/>
                        </a:spcBef>
                        <a:spcAft>
                          <a:spcPts val="0"/>
                        </a:spcAft>
                        <a:buFont typeface="Symbol" panose="05050102010706020507" pitchFamily="18" charset="2"/>
                        <a:buChar char=""/>
                        <a:tabLst>
                          <a:tab pos="228600" algn="l"/>
                        </a:tabLs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Diabetes (I2900) </a:t>
                      </a: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and</a:t>
                      </a: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 insulin injections (N0350A) for all 7 days </a:t>
                      </a: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and</a:t>
                      </a: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 insulin order</a:t>
                      </a:r>
                      <a:r>
                        <a:rPr lang="en-US" sz="16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changes (N0350B) on 2 or more days</a:t>
                      </a:r>
                    </a:p>
                    <a:p>
                      <a:pPr marL="228600" marR="0" lvl="0" indent="-228600">
                        <a:lnSpc>
                          <a:spcPct val="107000"/>
                        </a:lnSpc>
                        <a:spcBef>
                          <a:spcPts val="0"/>
                        </a:spcBef>
                        <a:spcAft>
                          <a:spcPts val="0"/>
                        </a:spcAft>
                        <a:buFont typeface="Symbol" panose="05050102010706020507" pitchFamily="18" charset="2"/>
                        <a:buChar char=""/>
                        <a:tabLst>
                          <a:tab pos="228600" algn="l"/>
                        </a:tabLs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Quadriplegia (I5100) with Nursing Function Score &lt;=11</a:t>
                      </a:r>
                    </a:p>
                    <a:p>
                      <a:pPr marL="228600" marR="0" lvl="0" indent="-228600">
                        <a:lnSpc>
                          <a:spcPct val="107000"/>
                        </a:lnSpc>
                        <a:spcBef>
                          <a:spcPts val="0"/>
                        </a:spcBef>
                        <a:spcAft>
                          <a:spcPts val="0"/>
                        </a:spcAft>
                        <a:buFont typeface="Symbol" panose="05050102010706020507" pitchFamily="18" charset="2"/>
                        <a:buChar char=""/>
                        <a:tabLst>
                          <a:tab pos="228600" algn="l"/>
                        </a:tabLs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COPD (I6200) </a:t>
                      </a: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and</a:t>
                      </a: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 SOB when lying flat (J1100C)</a:t>
                      </a:r>
                    </a:p>
                    <a:p>
                      <a:pPr marL="228600" marR="0" lvl="0" indent="-228600">
                        <a:lnSpc>
                          <a:spcPct val="107000"/>
                        </a:lnSpc>
                        <a:spcBef>
                          <a:spcPts val="0"/>
                        </a:spcBef>
                        <a:spcAft>
                          <a:spcPts val="0"/>
                        </a:spcAft>
                        <a:buFont typeface="Symbol" panose="05050102010706020507" pitchFamily="18" charset="2"/>
                        <a:buChar char=""/>
                        <a:tabLst>
                          <a:tab pos="228600" algn="l"/>
                        </a:tabLs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Fever (J1550A) </a:t>
                      </a: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and</a:t>
                      </a: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 one of the following:</a:t>
                      </a:r>
                    </a:p>
                    <a:p>
                      <a:pPr marL="742950" marR="0" lvl="1" indent="-285750">
                        <a:lnSpc>
                          <a:spcPct val="107000"/>
                        </a:lnSpc>
                        <a:spcBef>
                          <a:spcPts val="0"/>
                        </a:spcBef>
                        <a:spcAft>
                          <a:spcPts val="0"/>
                        </a:spcAft>
                        <a:buFont typeface="Courier New" panose="02070309020205020404" pitchFamily="49" charset="0"/>
                        <a:buChar char="o"/>
                        <a:tabLst>
                          <a:tab pos="228600" algn="l"/>
                        </a:tabLs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Pneumonia (I2000)</a:t>
                      </a:r>
                    </a:p>
                    <a:p>
                      <a:pPr marL="742950" marR="0" lvl="1" indent="-285750">
                        <a:lnSpc>
                          <a:spcPct val="107000"/>
                        </a:lnSpc>
                        <a:spcBef>
                          <a:spcPts val="0"/>
                        </a:spcBef>
                        <a:spcAft>
                          <a:spcPts val="0"/>
                        </a:spcAft>
                        <a:buFont typeface="Courier New" panose="02070309020205020404" pitchFamily="49" charset="0"/>
                        <a:buChar char="o"/>
                        <a:tabLst>
                          <a:tab pos="228600" algn="l"/>
                        </a:tabLs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Vomiting (J1550B)</a:t>
                      </a:r>
                    </a:p>
                    <a:p>
                      <a:pPr marL="742950" marR="0" lvl="1" indent="-285750">
                        <a:lnSpc>
                          <a:spcPct val="107000"/>
                        </a:lnSpc>
                        <a:spcBef>
                          <a:spcPts val="0"/>
                        </a:spcBef>
                        <a:spcAft>
                          <a:spcPts val="0"/>
                        </a:spcAft>
                        <a:buFont typeface="Courier New" panose="02070309020205020404" pitchFamily="49" charset="0"/>
                        <a:buChar char="o"/>
                        <a:tabLst>
                          <a:tab pos="228600" algn="l"/>
                        </a:tabLs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Weight loss (K0300 = 1 or 2)</a:t>
                      </a:r>
                    </a:p>
                    <a:p>
                      <a:pPr marL="742950" marR="0" lvl="1" indent="-285750">
                        <a:lnSpc>
                          <a:spcPct val="107000"/>
                        </a:lnSpc>
                        <a:spcBef>
                          <a:spcPts val="0"/>
                        </a:spcBef>
                        <a:spcAft>
                          <a:spcPts val="0"/>
                        </a:spcAft>
                        <a:buFont typeface="Courier New" panose="02070309020205020404" pitchFamily="49" charset="0"/>
                        <a:buChar char="o"/>
                        <a:tabLst>
                          <a:tab pos="228600" algn="l"/>
                        </a:tabLs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Feeding tube while not or while a resident (K0520B2 or K0520B3) </a:t>
                      </a: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and</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200150" marR="0" lvl="2" indent="-285750">
                        <a:lnSpc>
                          <a:spcPct val="107000"/>
                        </a:lnSpc>
                        <a:spcBef>
                          <a:spcPts val="0"/>
                        </a:spcBef>
                        <a:spcAft>
                          <a:spcPts val="0"/>
                        </a:spcAft>
                        <a:buFont typeface="Wingdings" panose="05000000000000000000" pitchFamily="2" charset="2"/>
                        <a:buChar char="Ø"/>
                        <a:tabLst>
                          <a:tab pos="228600" algn="l"/>
                        </a:tabLs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K0710A3 is 51% or more of total calories </a:t>
                      </a: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or</a:t>
                      </a:r>
                    </a:p>
                    <a:p>
                      <a:pPr marL="1200150" marR="0" lvl="2" indent="-285750">
                        <a:lnSpc>
                          <a:spcPct val="107000"/>
                        </a:lnSpc>
                        <a:spcBef>
                          <a:spcPts val="0"/>
                        </a:spcBef>
                        <a:spcAft>
                          <a:spcPts val="0"/>
                        </a:spcAft>
                        <a:buFont typeface="Wingdings" panose="05000000000000000000" pitchFamily="2" charset="2"/>
                        <a:buChar char="Ø"/>
                        <a:tabLst>
                          <a:tab pos="228600" algn="l"/>
                        </a:tabLs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K0710A3 is 26% to 50% of total calories </a:t>
                      </a: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and</a:t>
                      </a: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 K0710B3 is 501 cc/day or more</a:t>
                      </a:r>
                    </a:p>
                    <a:p>
                      <a:pPr marL="228600" marR="0" lvl="0" indent="-228600">
                        <a:lnSpc>
                          <a:spcPct val="107000"/>
                        </a:lnSpc>
                        <a:spcBef>
                          <a:spcPts val="0"/>
                        </a:spcBef>
                        <a:spcAft>
                          <a:spcPts val="0"/>
                        </a:spcAft>
                        <a:buFont typeface="Symbol" panose="05050102010706020507" pitchFamily="18" charset="2"/>
                        <a:buChar char=""/>
                        <a:tabLst>
                          <a:tab pos="228600" algn="l"/>
                        </a:tabLs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Parenteral/IV feedings while not or while a resident (K0520A2 or K0520A3)</a:t>
                      </a:r>
                    </a:p>
                    <a:p>
                      <a:pPr marL="228600" marR="0" lvl="0" indent="-228600">
                        <a:lnSpc>
                          <a:spcPct val="107000"/>
                        </a:lnSpc>
                        <a:spcBef>
                          <a:spcPts val="0"/>
                        </a:spcBef>
                        <a:spcAft>
                          <a:spcPts val="800"/>
                        </a:spcAft>
                        <a:buFont typeface="Symbol" panose="05050102010706020507" pitchFamily="18" charset="2"/>
                        <a:buChar char=""/>
                        <a:tabLst>
                          <a:tab pos="228600" algn="l"/>
                        </a:tabLs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Respiratory therapy for all 7 days (O0400D2)</a:t>
                      </a:r>
                    </a:p>
                  </a:txBody>
                  <a:tcPr anchor="ctr">
                    <a:solidFill>
                      <a:srgbClr val="E35205">
                        <a:alpha val="25000"/>
                      </a:srgbClr>
                    </a:solidFill>
                  </a:tcPr>
                </a:tc>
                <a:extLst>
                  <a:ext uri="{0D108BD9-81ED-4DB2-BD59-A6C34878D82A}">
                    <a16:rowId xmlns:a16="http://schemas.microsoft.com/office/drawing/2014/main" val="581598916"/>
                  </a:ext>
                </a:extLst>
              </a:tr>
            </a:tbl>
          </a:graphicData>
        </a:graphic>
      </p:graphicFrame>
    </p:spTree>
    <p:extLst>
      <p:ext uri="{BB962C8B-B14F-4D97-AF65-F5344CB8AC3E}">
        <p14:creationId xmlns:p14="http://schemas.microsoft.com/office/powerpoint/2010/main" val="2082990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9C05CC8-B637-0D01-8FEC-95327D39B83A}"/>
              </a:ext>
            </a:extLst>
          </p:cNvPr>
          <p:cNvGraphicFramePr>
            <a:graphicFrameLocks noGrp="1"/>
          </p:cNvGraphicFramePr>
          <p:nvPr>
            <p:extLst>
              <p:ext uri="{D42A27DB-BD31-4B8C-83A1-F6EECF244321}">
                <p14:modId xmlns:p14="http://schemas.microsoft.com/office/powerpoint/2010/main" val="3645840464"/>
              </p:ext>
            </p:extLst>
          </p:nvPr>
        </p:nvGraphicFramePr>
        <p:xfrm>
          <a:off x="1455420" y="1005840"/>
          <a:ext cx="9281160" cy="3596417"/>
        </p:xfrm>
        <a:graphic>
          <a:graphicData uri="http://schemas.openxmlformats.org/drawingml/2006/table">
            <a:tbl>
              <a:tblPr firstRow="1" bandRow="1">
                <a:tableStyleId>{C4B1156A-380E-4F78-BDF5-A606A8083BF9}</a:tableStyleId>
              </a:tblPr>
              <a:tblGrid>
                <a:gridCol w="2583180">
                  <a:extLst>
                    <a:ext uri="{9D8B030D-6E8A-4147-A177-3AD203B41FA5}">
                      <a16:colId xmlns:a16="http://schemas.microsoft.com/office/drawing/2014/main" val="2282750686"/>
                    </a:ext>
                  </a:extLst>
                </a:gridCol>
                <a:gridCol w="2876326">
                  <a:extLst>
                    <a:ext uri="{9D8B030D-6E8A-4147-A177-3AD203B41FA5}">
                      <a16:colId xmlns:a16="http://schemas.microsoft.com/office/drawing/2014/main" val="4150994847"/>
                    </a:ext>
                  </a:extLst>
                </a:gridCol>
                <a:gridCol w="2001819">
                  <a:extLst>
                    <a:ext uri="{9D8B030D-6E8A-4147-A177-3AD203B41FA5}">
                      <a16:colId xmlns:a16="http://schemas.microsoft.com/office/drawing/2014/main" val="2159089375"/>
                    </a:ext>
                  </a:extLst>
                </a:gridCol>
                <a:gridCol w="1819835">
                  <a:extLst>
                    <a:ext uri="{9D8B030D-6E8A-4147-A177-3AD203B41FA5}">
                      <a16:colId xmlns:a16="http://schemas.microsoft.com/office/drawing/2014/main" val="2898088537"/>
                    </a:ext>
                  </a:extLst>
                </a:gridCol>
              </a:tblGrid>
              <a:tr h="729729">
                <a:tc gridSpan="4">
                  <a:txBody>
                    <a:bodyPr/>
                    <a:lstStyle/>
                    <a:p>
                      <a:pPr algn="ctr"/>
                      <a:r>
                        <a:rPr lang="en-US" sz="3200" u="none" dirty="0">
                          <a:solidFill>
                            <a:schemeClr val="tx1"/>
                          </a:solidFill>
                          <a:latin typeface="Arial Black" panose="020B0A04020102020204" pitchFamily="34" charset="0"/>
                          <a:cs typeface="Times New Roman" panose="02020603050405020304" pitchFamily="18" charset="0"/>
                        </a:rPr>
                        <a:t>Special Care High</a:t>
                      </a:r>
                    </a:p>
                  </a:txBody>
                  <a:tcPr anchor="ctr">
                    <a:solidFill>
                      <a:srgbClr val="E35205">
                        <a:alpha val="75000"/>
                      </a:srgb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1586040856"/>
                  </a:ext>
                </a:extLst>
              </a:tr>
              <a:tr h="547298">
                <a:tc>
                  <a:txBody>
                    <a:bodyPr/>
                    <a:lstStyle/>
                    <a:p>
                      <a:pPr algn="ctr"/>
                      <a:r>
                        <a:rPr lang="en-US" sz="2200" b="1" u="none" dirty="0">
                          <a:solidFill>
                            <a:schemeClr val="tx1"/>
                          </a:solidFill>
                          <a:latin typeface="Arial Black" panose="020B0A04020102020204" pitchFamily="34" charset="0"/>
                          <a:cs typeface="Times New Roman" panose="02020603050405020304" pitchFamily="18" charset="0"/>
                        </a:rPr>
                        <a:t>Nursing</a:t>
                      </a:r>
                    </a:p>
                    <a:p>
                      <a:pPr algn="ctr"/>
                      <a:r>
                        <a:rPr lang="en-US" sz="2200" b="1" u="none" dirty="0">
                          <a:solidFill>
                            <a:schemeClr val="tx1"/>
                          </a:solidFill>
                          <a:latin typeface="Arial Black" panose="020B0A04020102020204" pitchFamily="34" charset="0"/>
                          <a:cs typeface="Times New Roman" panose="02020603050405020304" pitchFamily="18" charset="0"/>
                        </a:rPr>
                        <a:t>Function Score</a:t>
                      </a:r>
                    </a:p>
                  </a:txBody>
                  <a:tcPr anchor="ctr">
                    <a:solidFill>
                      <a:srgbClr val="E35205">
                        <a:alpha val="50000"/>
                      </a:srgbClr>
                    </a:solidFill>
                  </a:tcPr>
                </a:tc>
                <a:tc>
                  <a:txBody>
                    <a:bodyPr/>
                    <a:lstStyle/>
                    <a:p>
                      <a:pPr algn="ctr"/>
                      <a:r>
                        <a:rPr lang="en-US" sz="2200" b="1" u="none" dirty="0">
                          <a:solidFill>
                            <a:schemeClr val="tx1"/>
                          </a:solidFill>
                          <a:latin typeface="Arial Black" panose="020B0A04020102020204" pitchFamily="34" charset="0"/>
                          <a:cs typeface="Times New Roman" panose="02020603050405020304" pitchFamily="18" charset="0"/>
                        </a:rPr>
                        <a:t>Depressed</a:t>
                      </a:r>
                    </a:p>
                  </a:txBody>
                  <a:tcPr anchor="ctr">
                    <a:solidFill>
                      <a:srgbClr val="E35205">
                        <a:alpha val="50000"/>
                      </a:srgbClr>
                    </a:solidFill>
                  </a:tcPr>
                </a:tc>
                <a:tc>
                  <a:txBody>
                    <a:bodyPr/>
                    <a:lstStyle/>
                    <a:p>
                      <a:pPr algn="ctr"/>
                      <a:r>
                        <a:rPr lang="en-US" sz="2200" b="1" u="none" baseline="0" dirty="0">
                          <a:solidFill>
                            <a:schemeClr val="tx1"/>
                          </a:solidFill>
                          <a:latin typeface="Arial Black" panose="020B0A04020102020204" pitchFamily="34" charset="0"/>
                          <a:cs typeface="Times New Roman" panose="02020603050405020304" pitchFamily="18" charset="0"/>
                        </a:rPr>
                        <a:t>CMG</a:t>
                      </a:r>
                      <a:endParaRPr lang="en-US" sz="2200" b="1" u="none" dirty="0">
                        <a:solidFill>
                          <a:schemeClr val="tx1"/>
                        </a:solidFill>
                        <a:latin typeface="Arial Black" panose="020B0A04020102020204" pitchFamily="34" charset="0"/>
                        <a:cs typeface="Times New Roman" panose="02020603050405020304" pitchFamily="18" charset="0"/>
                      </a:endParaRPr>
                    </a:p>
                  </a:txBody>
                  <a:tcPr anchor="ctr">
                    <a:solidFill>
                      <a:srgbClr val="E35205">
                        <a:alpha val="50000"/>
                      </a:srgbClr>
                    </a:solidFill>
                  </a:tcPr>
                </a:tc>
                <a:tc>
                  <a:txBody>
                    <a:bodyPr/>
                    <a:lstStyle/>
                    <a:p>
                      <a:pPr algn="ctr"/>
                      <a:r>
                        <a:rPr lang="en-US" sz="2200" b="1" u="none" dirty="0">
                          <a:latin typeface="Arial Black" panose="020B0A04020102020204" pitchFamily="34" charset="0"/>
                          <a:cs typeface="Times New Roman" panose="02020603050405020304" pitchFamily="18" charset="0"/>
                        </a:rPr>
                        <a:t>CMI</a:t>
                      </a:r>
                      <a:endParaRPr lang="en-US" sz="2200" b="1" u="none" dirty="0">
                        <a:solidFill>
                          <a:schemeClr val="tx1"/>
                        </a:solidFill>
                        <a:latin typeface="Arial Black" panose="020B0A04020102020204" pitchFamily="34" charset="0"/>
                        <a:cs typeface="Times New Roman" panose="02020603050405020304" pitchFamily="18" charset="0"/>
                      </a:endParaRPr>
                    </a:p>
                  </a:txBody>
                  <a:tcPr anchor="ctr">
                    <a:solidFill>
                      <a:srgbClr val="E35205">
                        <a:alpha val="50000"/>
                      </a:srgbClr>
                    </a:solidFill>
                  </a:tcPr>
                </a:tc>
                <a:extLst>
                  <a:ext uri="{0D108BD9-81ED-4DB2-BD59-A6C34878D82A}">
                    <a16:rowId xmlns:a16="http://schemas.microsoft.com/office/drawing/2014/main" val="3143222680"/>
                  </a:ext>
                </a:extLst>
              </a:tr>
              <a:tr h="526172">
                <a:tc>
                  <a:txBody>
                    <a:bodyPr/>
                    <a:lstStyle/>
                    <a:p>
                      <a:pPr algn="ctr"/>
                      <a:r>
                        <a:rPr lang="en-US" sz="2000" dirty="0">
                          <a:solidFill>
                            <a:schemeClr val="tx1"/>
                          </a:solidFill>
                          <a:latin typeface="Arial" panose="020B0604020202020204" pitchFamily="34" charset="0"/>
                          <a:cs typeface="Arial" panose="020B0604020202020204" pitchFamily="34" charset="0"/>
                        </a:rPr>
                        <a:t>0-5</a:t>
                      </a:r>
                    </a:p>
                  </a:txBody>
                  <a:tcPr anchor="ctr">
                    <a:solidFill>
                      <a:srgbClr val="E3520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Yes</a:t>
                      </a:r>
                    </a:p>
                  </a:txBody>
                  <a:tcPr anchor="ctr">
                    <a:solidFill>
                      <a:srgbClr val="E3520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HDE2</a:t>
                      </a:r>
                    </a:p>
                  </a:txBody>
                  <a:tcPr anchor="ctr">
                    <a:solidFill>
                      <a:srgbClr val="E3520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2.27</a:t>
                      </a:r>
                    </a:p>
                  </a:txBody>
                  <a:tcPr anchor="ctr">
                    <a:solidFill>
                      <a:srgbClr val="E35205">
                        <a:alpha val="25000"/>
                      </a:srgbClr>
                    </a:solidFill>
                  </a:tcPr>
                </a:tc>
                <a:extLst>
                  <a:ext uri="{0D108BD9-81ED-4DB2-BD59-A6C34878D82A}">
                    <a16:rowId xmlns:a16="http://schemas.microsoft.com/office/drawing/2014/main" val="581598916"/>
                  </a:ext>
                </a:extLst>
              </a:tr>
              <a:tr h="526172">
                <a:tc>
                  <a:txBody>
                    <a:bodyPr/>
                    <a:lstStyle/>
                    <a:p>
                      <a:pPr algn="ctr"/>
                      <a:r>
                        <a:rPr lang="en-US" sz="2000" dirty="0">
                          <a:solidFill>
                            <a:schemeClr val="tx1"/>
                          </a:solidFill>
                          <a:latin typeface="Arial" panose="020B0604020202020204" pitchFamily="34" charset="0"/>
                          <a:cs typeface="Arial" panose="020B0604020202020204" pitchFamily="34" charset="0"/>
                        </a:rPr>
                        <a:t>0-5</a:t>
                      </a:r>
                    </a:p>
                  </a:txBody>
                  <a:tcPr anchor="ctr">
                    <a:solidFill>
                      <a:srgbClr val="E3520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No</a:t>
                      </a:r>
                    </a:p>
                  </a:txBody>
                  <a:tcPr anchor="ctr">
                    <a:solidFill>
                      <a:srgbClr val="E3520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HDE1</a:t>
                      </a:r>
                    </a:p>
                  </a:txBody>
                  <a:tcPr anchor="ctr">
                    <a:solidFill>
                      <a:srgbClr val="E3520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1.88</a:t>
                      </a:r>
                    </a:p>
                  </a:txBody>
                  <a:tcPr anchor="ctr">
                    <a:solidFill>
                      <a:srgbClr val="E35205">
                        <a:alpha val="25000"/>
                      </a:srgbClr>
                    </a:solidFill>
                  </a:tcPr>
                </a:tc>
                <a:extLst>
                  <a:ext uri="{0D108BD9-81ED-4DB2-BD59-A6C34878D82A}">
                    <a16:rowId xmlns:a16="http://schemas.microsoft.com/office/drawing/2014/main" val="3348379978"/>
                  </a:ext>
                </a:extLst>
              </a:tr>
              <a:tr h="526172">
                <a:tc>
                  <a:txBody>
                    <a:bodyPr/>
                    <a:lstStyle/>
                    <a:p>
                      <a:pPr algn="ctr"/>
                      <a:r>
                        <a:rPr lang="en-US" sz="2000" dirty="0">
                          <a:solidFill>
                            <a:schemeClr val="tx1"/>
                          </a:solidFill>
                          <a:latin typeface="Arial" panose="020B0604020202020204" pitchFamily="34" charset="0"/>
                          <a:cs typeface="Arial" panose="020B0604020202020204" pitchFamily="34" charset="0"/>
                        </a:rPr>
                        <a:t>6-14</a:t>
                      </a:r>
                    </a:p>
                  </a:txBody>
                  <a:tcPr anchor="ctr">
                    <a:solidFill>
                      <a:srgbClr val="E3520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Yes</a:t>
                      </a:r>
                    </a:p>
                  </a:txBody>
                  <a:tcPr anchor="ctr">
                    <a:solidFill>
                      <a:srgbClr val="E3520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HBC2</a:t>
                      </a:r>
                    </a:p>
                  </a:txBody>
                  <a:tcPr anchor="ctr">
                    <a:solidFill>
                      <a:srgbClr val="E3520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2.12</a:t>
                      </a:r>
                    </a:p>
                  </a:txBody>
                  <a:tcPr anchor="ctr">
                    <a:solidFill>
                      <a:srgbClr val="E35205">
                        <a:alpha val="25000"/>
                      </a:srgbClr>
                    </a:solidFill>
                  </a:tcPr>
                </a:tc>
                <a:extLst>
                  <a:ext uri="{0D108BD9-81ED-4DB2-BD59-A6C34878D82A}">
                    <a16:rowId xmlns:a16="http://schemas.microsoft.com/office/drawing/2014/main" val="2923390715"/>
                  </a:ext>
                </a:extLst>
              </a:tr>
              <a:tr h="526172">
                <a:tc>
                  <a:txBody>
                    <a:bodyPr/>
                    <a:lstStyle/>
                    <a:p>
                      <a:pPr algn="ctr"/>
                      <a:r>
                        <a:rPr lang="en-US" sz="2000" dirty="0">
                          <a:solidFill>
                            <a:schemeClr val="tx1"/>
                          </a:solidFill>
                          <a:latin typeface="Arial" panose="020B0604020202020204" pitchFamily="34" charset="0"/>
                          <a:cs typeface="Arial" panose="020B0604020202020204" pitchFamily="34" charset="0"/>
                        </a:rPr>
                        <a:t>6-14</a:t>
                      </a:r>
                    </a:p>
                  </a:txBody>
                  <a:tcPr anchor="ctr">
                    <a:solidFill>
                      <a:srgbClr val="E3520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No</a:t>
                      </a:r>
                    </a:p>
                  </a:txBody>
                  <a:tcPr anchor="ctr">
                    <a:solidFill>
                      <a:srgbClr val="E3520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HBC1</a:t>
                      </a:r>
                    </a:p>
                  </a:txBody>
                  <a:tcPr anchor="ctr">
                    <a:solidFill>
                      <a:srgbClr val="E3520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1.76</a:t>
                      </a:r>
                    </a:p>
                  </a:txBody>
                  <a:tcPr anchor="ctr">
                    <a:solidFill>
                      <a:srgbClr val="E35205">
                        <a:alpha val="25000"/>
                      </a:srgbClr>
                    </a:solidFill>
                  </a:tcPr>
                </a:tc>
                <a:extLst>
                  <a:ext uri="{0D108BD9-81ED-4DB2-BD59-A6C34878D82A}">
                    <a16:rowId xmlns:a16="http://schemas.microsoft.com/office/drawing/2014/main" val="1195483790"/>
                  </a:ext>
                </a:extLst>
              </a:tr>
            </a:tbl>
          </a:graphicData>
        </a:graphic>
      </p:graphicFrame>
      <p:sp>
        <p:nvSpPr>
          <p:cNvPr id="6" name="Content Placeholder 2">
            <a:extLst>
              <a:ext uri="{FF2B5EF4-FFF2-40B4-BE49-F238E27FC236}">
                <a16:creationId xmlns:a16="http://schemas.microsoft.com/office/drawing/2014/main" id="{AD138247-7A45-E681-2756-2E38172CC004}"/>
              </a:ext>
            </a:extLst>
          </p:cNvPr>
          <p:cNvSpPr txBox="1">
            <a:spLocks/>
          </p:cNvSpPr>
          <p:nvPr/>
        </p:nvSpPr>
        <p:spPr>
          <a:xfrm>
            <a:off x="1455420" y="5943600"/>
            <a:ext cx="9281160" cy="914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imes New Roman" panose="020206030504050203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US" sz="2000" dirty="0">
                <a:latin typeface="Arial" panose="020B0604020202020204" pitchFamily="34" charset="0"/>
                <a:cs typeface="Arial" panose="020B0604020202020204" pitchFamily="34" charset="0"/>
              </a:rPr>
              <a:t>If the resident has a condition or receives a service in this category </a:t>
            </a:r>
          </a:p>
          <a:p>
            <a:pPr marL="0" indent="0" algn="ctr">
              <a:spcBef>
                <a:spcPts val="0"/>
              </a:spcBef>
              <a:buNone/>
            </a:pPr>
            <a:r>
              <a:rPr lang="en-US" sz="2000" dirty="0">
                <a:latin typeface="Arial" panose="020B0604020202020204" pitchFamily="34" charset="0"/>
                <a:cs typeface="Arial" panose="020B0604020202020204" pitchFamily="34" charset="0"/>
              </a:rPr>
              <a:t>but their Nursing Function Score is 15 or 16, they classify as Clinically Complex.</a:t>
            </a:r>
          </a:p>
        </p:txBody>
      </p:sp>
    </p:spTree>
    <p:extLst>
      <p:ext uri="{BB962C8B-B14F-4D97-AF65-F5344CB8AC3E}">
        <p14:creationId xmlns:p14="http://schemas.microsoft.com/office/powerpoint/2010/main" val="4172520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CAA1-0A79-1188-4A07-2369E962EF31}"/>
              </a:ext>
            </a:extLst>
          </p:cNvPr>
          <p:cNvSpPr>
            <a:spLocks noGrp="1"/>
          </p:cNvSpPr>
          <p:nvPr>
            <p:ph type="title"/>
          </p:nvPr>
        </p:nvSpPr>
        <p:spPr>
          <a:xfrm>
            <a:off x="60960" y="0"/>
            <a:ext cx="12070080" cy="1188720"/>
          </a:xfrm>
        </p:spPr>
        <p:txBody>
          <a:bodyPr>
            <a:normAutofit/>
          </a:bodyPr>
          <a:lstStyle/>
          <a:p>
            <a:r>
              <a:rPr lang="en-US" sz="3200" b="1" dirty="0">
                <a:latin typeface="Arial Black" panose="020B0A04020102020204" pitchFamily="34" charset="0"/>
              </a:rPr>
              <a:t>Respiratory Therapy</a:t>
            </a:r>
          </a:p>
        </p:txBody>
      </p:sp>
      <p:sp>
        <p:nvSpPr>
          <p:cNvPr id="3" name="Content Placeholder 2"/>
          <p:cNvSpPr>
            <a:spLocks noGrp="1"/>
          </p:cNvSpPr>
          <p:nvPr>
            <p:ph idx="1"/>
          </p:nvPr>
        </p:nvSpPr>
        <p:spPr>
          <a:xfrm>
            <a:off x="609600" y="1005840"/>
            <a:ext cx="10972800" cy="5486400"/>
          </a:xfrm>
        </p:spPr>
        <p:txBody>
          <a:bodyPr>
            <a:normAutofit/>
          </a:bodyPr>
          <a:lstStyle/>
          <a:p>
            <a:pPr marL="0" indent="0">
              <a:spcBef>
                <a:spcPts val="0"/>
              </a:spcBef>
              <a:spcAft>
                <a:spcPts val="1200"/>
              </a:spcAft>
              <a:buNone/>
            </a:pPr>
            <a:r>
              <a:rPr lang="en-US" sz="2400" b="1" dirty="0">
                <a:latin typeface="Arial" panose="020B0604020202020204" pitchFamily="34" charset="0"/>
                <a:cs typeface="Arial" panose="020B0604020202020204" pitchFamily="34" charset="0"/>
              </a:rPr>
              <a:t>O0400D2 Respiratory Therapy Days</a:t>
            </a:r>
            <a:r>
              <a:rPr lang="en-US" sz="2400" dirty="0">
                <a:latin typeface="Arial" panose="020B0604020202020204" pitchFamily="34" charset="0"/>
                <a:cs typeface="Arial" panose="020B0604020202020204" pitchFamily="34" charset="0"/>
              </a:rPr>
              <a:t>: Enter the number of days therapy services were provided in the last 7 days. A day of therapy is defined as treatment for 15 minutes or more in the day.</a:t>
            </a:r>
          </a:p>
          <a:p>
            <a:pPr marL="0" indent="0">
              <a:spcBef>
                <a:spcPts val="0"/>
              </a:spcBef>
              <a:spcAft>
                <a:spcPts val="1200"/>
              </a:spcAft>
              <a:buNone/>
            </a:pPr>
            <a:r>
              <a:rPr lang="en-US" sz="2400" b="1" dirty="0">
                <a:latin typeface="Arial" panose="020B0604020202020204" pitchFamily="34" charset="0"/>
                <a:cs typeface="Arial" panose="020B0604020202020204" pitchFamily="34" charset="0"/>
              </a:rPr>
              <a:t>Respiratory therapy</a:t>
            </a:r>
            <a:r>
              <a:rPr lang="en-US" sz="2400" dirty="0">
                <a:latin typeface="Arial" panose="020B0604020202020204" pitchFamily="34" charset="0"/>
                <a:cs typeface="Arial" panose="020B0604020202020204" pitchFamily="34" charset="0"/>
              </a:rPr>
              <a:t>: Only minutes that the respiratory therapist or respiratory nurse spends with the resident shall be recorded on the MDS. This time includes resident evaluation/assessment, treatment administration and monitoring, and setup and removal of treatment equipment. Time that a resident self-administers a nebulizer treatment without supervision of the respiratory therapist or respiratory nurse is not included in the minutes recorded on the MDS. Do not include administration of metered-dose and/or dry powder inhalers in respiratory minutes.</a:t>
            </a:r>
          </a:p>
        </p:txBody>
      </p:sp>
    </p:spTree>
    <p:extLst>
      <p:ext uri="{BB962C8B-B14F-4D97-AF65-F5344CB8AC3E}">
        <p14:creationId xmlns:p14="http://schemas.microsoft.com/office/powerpoint/2010/main" val="3859324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Missouri Medicaid Payment Changes</a:t>
            </a:r>
          </a:p>
        </p:txBody>
      </p:sp>
      <p:sp>
        <p:nvSpPr>
          <p:cNvPr id="3" name="Content Placeholder 2"/>
          <p:cNvSpPr>
            <a:spLocks noGrp="1"/>
          </p:cNvSpPr>
          <p:nvPr>
            <p:ph idx="1"/>
          </p:nvPr>
        </p:nvSpPr>
        <p:spPr>
          <a:xfrm>
            <a:off x="609600" y="1005840"/>
            <a:ext cx="10972800" cy="5760720"/>
          </a:xfrm>
        </p:spPr>
        <p:txBody>
          <a:bodyPr>
            <a:normAutofit lnSpcReduction="10000"/>
          </a:bodyPr>
          <a:lstStyle/>
          <a:p>
            <a:pPr marL="0" indent="0">
              <a:spcBef>
                <a:spcPts val="0"/>
              </a:spcBef>
              <a:buNone/>
            </a:pPr>
            <a:r>
              <a:rPr lang="en-US" sz="2400" dirty="0">
                <a:latin typeface="Arial" panose="020B0604020202020204" pitchFamily="34" charset="0"/>
                <a:cs typeface="Arial" panose="020B0604020202020204" pitchFamily="34" charset="0"/>
              </a:rPr>
              <a:t>On 6-28-24 the Missouri Department of Social Services (DSS) MO HealthNet Division (MHD) posted a Draft Proposed Amendment to 13 CSR 70-10.020 which outlines the new Medicaid reimbursement methodology for NHs effective for dates of service </a:t>
            </a:r>
            <a:r>
              <a:rPr lang="en-US" sz="2400" b="1" dirty="0">
                <a:latin typeface="Arial" panose="020B0604020202020204" pitchFamily="34" charset="0"/>
                <a:cs typeface="Arial" panose="020B0604020202020204" pitchFamily="34" charset="0"/>
              </a:rPr>
              <a:t>beginning July 1, 2024</a:t>
            </a:r>
            <a:r>
              <a:rPr lang="en-US" sz="2400" dirty="0">
                <a:latin typeface="Arial" panose="020B0604020202020204" pitchFamily="34" charset="0"/>
                <a:cs typeface="Arial" panose="020B0604020202020204" pitchFamily="34" charset="0"/>
              </a:rPr>
              <a:t>.</a:t>
            </a:r>
          </a:p>
          <a:p>
            <a:pPr marL="0" indent="0">
              <a:spcBef>
                <a:spcPts val="0"/>
              </a:spcBef>
              <a:buNone/>
            </a:pPr>
            <a:endParaRPr lang="en-US" sz="2400" dirty="0">
              <a:latin typeface="Arial" panose="020B0604020202020204" pitchFamily="34" charset="0"/>
              <a:cs typeface="Arial" panose="020B0604020202020204" pitchFamily="34" charset="0"/>
            </a:endParaRPr>
          </a:p>
          <a:p>
            <a:pPr marL="0" indent="0">
              <a:spcBef>
                <a:spcPts val="0"/>
              </a:spcBef>
              <a:buNone/>
            </a:pPr>
            <a:r>
              <a:rPr lang="en-US" sz="2400" dirty="0">
                <a:latin typeface="Arial" panose="020B0604020202020204" pitchFamily="34" charset="0"/>
                <a:cs typeface="Arial" panose="020B0604020202020204" pitchFamily="34" charset="0"/>
              </a:rPr>
              <a:t>Revisions to the reimbursement plan that I will cover include:</a:t>
            </a:r>
          </a:p>
          <a:p>
            <a:pPr>
              <a:spcBef>
                <a:spcPts val="0"/>
              </a:spcBef>
            </a:pPr>
            <a:r>
              <a:rPr lang="en-US" sz="2400" dirty="0">
                <a:latin typeface="Arial" panose="020B0604020202020204" pitchFamily="34" charset="0"/>
                <a:cs typeface="Arial" panose="020B0604020202020204" pitchFamily="34" charset="0"/>
              </a:rPr>
              <a:t>Changing the resident classification system used to determine the Case Mix Index (CMI) from using Resource Utilization Grouping (RUG) to Patient Driven Payment Model (PDPM);</a:t>
            </a:r>
          </a:p>
          <a:p>
            <a:pPr>
              <a:spcBef>
                <a:spcPts val="0"/>
              </a:spcBef>
            </a:pPr>
            <a:r>
              <a:rPr lang="en-US" sz="2400" dirty="0">
                <a:latin typeface="Arial" panose="020B0604020202020204" pitchFamily="34" charset="0"/>
                <a:cs typeface="Arial" panose="020B0604020202020204" pitchFamily="34" charset="0"/>
              </a:rPr>
              <a:t>Updates to the value based purchasing (VBP) per diem adjustment;</a:t>
            </a:r>
          </a:p>
          <a:p>
            <a:pPr>
              <a:spcBef>
                <a:spcPts val="0"/>
              </a:spcBef>
            </a:pPr>
            <a:r>
              <a:rPr lang="en-US" sz="2400" dirty="0">
                <a:latin typeface="Arial" panose="020B0604020202020204" pitchFamily="34" charset="0"/>
                <a:cs typeface="Arial" panose="020B0604020202020204" pitchFamily="34" charset="0"/>
              </a:rPr>
              <a:t>Clarification on the data used for determining mental illness diagnosis add-on;</a:t>
            </a:r>
          </a:p>
          <a:p>
            <a:pPr>
              <a:spcBef>
                <a:spcPts val="0"/>
              </a:spcBef>
            </a:pPr>
            <a:r>
              <a:rPr lang="en-US" sz="2400" dirty="0">
                <a:latin typeface="Arial" panose="020B0604020202020204" pitchFamily="34" charset="0"/>
                <a:cs typeface="Arial" panose="020B0604020202020204" pitchFamily="34" charset="0"/>
              </a:rPr>
              <a:t>Reviews to be done on MDS submissions and adjustments to the reimbursement rate based on the MDS reviews.</a:t>
            </a:r>
          </a:p>
          <a:p>
            <a:pPr marL="0" indent="0">
              <a:spcBef>
                <a:spcPts val="0"/>
              </a:spcBef>
              <a:buNone/>
            </a:pPr>
            <a:endParaRPr lang="en-US" sz="2400" dirty="0">
              <a:latin typeface="Arial" panose="020B0604020202020204" pitchFamily="34" charset="0"/>
              <a:cs typeface="Arial" panose="020B0604020202020204" pitchFamily="34" charset="0"/>
            </a:endParaRPr>
          </a:p>
          <a:p>
            <a:pPr>
              <a:spcBef>
                <a:spcPts val="0"/>
              </a:spcBef>
              <a:buFont typeface="Wingdings" panose="05000000000000000000" pitchFamily="2" charset="2"/>
              <a:buChar char="v"/>
            </a:pPr>
            <a:r>
              <a:rPr lang="en-US" sz="2400" b="1" dirty="0">
                <a:latin typeface="Arial" panose="020B0604020202020204" pitchFamily="34" charset="0"/>
                <a:cs typeface="Arial" panose="020B0604020202020204" pitchFamily="34" charset="0"/>
              </a:rPr>
              <a:t>These reimbursement changes are contingent upon approval by CMS.</a:t>
            </a:r>
          </a:p>
        </p:txBody>
      </p:sp>
    </p:spTree>
    <p:extLst>
      <p:ext uri="{BB962C8B-B14F-4D97-AF65-F5344CB8AC3E}">
        <p14:creationId xmlns:p14="http://schemas.microsoft.com/office/powerpoint/2010/main" val="2982106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CAA1-0A79-1188-4A07-2369E962EF31}"/>
              </a:ext>
            </a:extLst>
          </p:cNvPr>
          <p:cNvSpPr>
            <a:spLocks noGrp="1"/>
          </p:cNvSpPr>
          <p:nvPr>
            <p:ph type="title"/>
          </p:nvPr>
        </p:nvSpPr>
        <p:spPr>
          <a:xfrm>
            <a:off x="60960" y="0"/>
            <a:ext cx="12070080" cy="1188720"/>
          </a:xfrm>
        </p:spPr>
        <p:txBody>
          <a:bodyPr>
            <a:normAutofit/>
          </a:bodyPr>
          <a:lstStyle/>
          <a:p>
            <a:r>
              <a:rPr lang="en-US" sz="3200" b="1" dirty="0">
                <a:latin typeface="Arial Black" panose="020B0A04020102020204" pitchFamily="34" charset="0"/>
              </a:rPr>
              <a:t>Respiratory Therapy</a:t>
            </a:r>
          </a:p>
        </p:txBody>
      </p:sp>
      <p:sp>
        <p:nvSpPr>
          <p:cNvPr id="3" name="Content Placeholder 2"/>
          <p:cNvSpPr>
            <a:spLocks noGrp="1"/>
          </p:cNvSpPr>
          <p:nvPr>
            <p:ph idx="1"/>
          </p:nvPr>
        </p:nvSpPr>
        <p:spPr>
          <a:xfrm>
            <a:off x="609600" y="1005840"/>
            <a:ext cx="10972800" cy="5669280"/>
          </a:xfrm>
        </p:spPr>
        <p:txBody>
          <a:bodyPr>
            <a:normAutofit/>
          </a:bodyPr>
          <a:lstStyle/>
          <a:p>
            <a:pPr marL="0" indent="0">
              <a:spcBef>
                <a:spcPts val="0"/>
              </a:spcBef>
              <a:buNone/>
            </a:pPr>
            <a:r>
              <a:rPr lang="en-US" sz="2400" dirty="0">
                <a:latin typeface="Arial" panose="020B0604020202020204" pitchFamily="34" charset="0"/>
                <a:cs typeface="Arial" panose="020B0604020202020204" pitchFamily="34" charset="0"/>
              </a:rPr>
              <a:t>For purposes of the MDS, providers should record services for </a:t>
            </a:r>
            <a:r>
              <a:rPr lang="en-US" sz="2400" b="1" dirty="0">
                <a:latin typeface="Arial" panose="020B0604020202020204" pitchFamily="34" charset="0"/>
                <a:cs typeface="Arial" panose="020B0604020202020204" pitchFamily="34" charset="0"/>
              </a:rPr>
              <a:t>respiratory therapy </a:t>
            </a:r>
            <a:r>
              <a:rPr lang="en-US" sz="2400" dirty="0">
                <a:latin typeface="Arial" panose="020B0604020202020204" pitchFamily="34" charset="0"/>
                <a:cs typeface="Arial" panose="020B0604020202020204" pitchFamily="34" charset="0"/>
              </a:rPr>
              <a:t>when the following criteria are met:</a:t>
            </a:r>
          </a:p>
          <a:p>
            <a:pPr>
              <a:spcBef>
                <a:spcPts val="0"/>
              </a:spcBef>
            </a:pPr>
            <a:r>
              <a:rPr lang="en-US" sz="2400" dirty="0">
                <a:latin typeface="Arial" panose="020B0604020202020204" pitchFamily="34" charset="0"/>
                <a:cs typeface="Arial" panose="020B0604020202020204" pitchFamily="34" charset="0"/>
              </a:rPr>
              <a:t>The physician orders the therapy;</a:t>
            </a:r>
          </a:p>
          <a:p>
            <a:pPr>
              <a:spcBef>
                <a:spcPts val="0"/>
              </a:spcBef>
            </a:pPr>
            <a:r>
              <a:rPr lang="en-US" sz="2400" dirty="0">
                <a:latin typeface="Arial" panose="020B0604020202020204" pitchFamily="34" charset="0"/>
                <a:cs typeface="Arial" panose="020B0604020202020204" pitchFamily="34" charset="0"/>
              </a:rPr>
              <a:t>The physician’s order includes a statement of frequency, duration, and scope of treatment;</a:t>
            </a:r>
          </a:p>
          <a:p>
            <a:pPr>
              <a:spcBef>
                <a:spcPts val="0"/>
              </a:spcBef>
            </a:pPr>
            <a:r>
              <a:rPr lang="en-US" sz="2400" dirty="0">
                <a:latin typeface="Arial" panose="020B0604020202020204" pitchFamily="34" charset="0"/>
                <a:cs typeface="Arial" panose="020B0604020202020204" pitchFamily="34" charset="0"/>
              </a:rPr>
              <a:t>The services must be directly and specifically related to an active written treatment plan that is based on an initial evaluation performed by qualified personnel (See Glossary in Appendix A for definitions of respiratory, psychological and recreational therapies);</a:t>
            </a:r>
          </a:p>
          <a:p>
            <a:pPr>
              <a:spcBef>
                <a:spcPts val="0"/>
              </a:spcBef>
            </a:pPr>
            <a:r>
              <a:rPr lang="en-US" sz="2400" dirty="0">
                <a:latin typeface="Arial" panose="020B0604020202020204" pitchFamily="34" charset="0"/>
                <a:cs typeface="Arial" panose="020B0604020202020204" pitchFamily="34" charset="0"/>
              </a:rPr>
              <a:t>The services are required and provided by qualified personnel (See Glossary in Appendix A for definitions of respiratory, psychological and recreational therapies);</a:t>
            </a:r>
          </a:p>
          <a:p>
            <a:pPr>
              <a:spcBef>
                <a:spcPts val="0"/>
              </a:spcBef>
            </a:pPr>
            <a:r>
              <a:rPr lang="en-US" sz="2400" dirty="0">
                <a:latin typeface="Arial" panose="020B0604020202020204" pitchFamily="34" charset="0"/>
                <a:cs typeface="Arial" panose="020B0604020202020204" pitchFamily="34" charset="0"/>
              </a:rPr>
              <a:t>The services must be reasonable and necessary for treatment of the resident’s condition.</a:t>
            </a:r>
          </a:p>
        </p:txBody>
      </p:sp>
    </p:spTree>
    <p:extLst>
      <p:ext uri="{BB962C8B-B14F-4D97-AF65-F5344CB8AC3E}">
        <p14:creationId xmlns:p14="http://schemas.microsoft.com/office/powerpoint/2010/main" val="3903684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CAA1-0A79-1188-4A07-2369E962EF31}"/>
              </a:ext>
            </a:extLst>
          </p:cNvPr>
          <p:cNvSpPr>
            <a:spLocks noGrp="1"/>
          </p:cNvSpPr>
          <p:nvPr>
            <p:ph type="title"/>
          </p:nvPr>
        </p:nvSpPr>
        <p:spPr>
          <a:xfrm>
            <a:off x="60960" y="0"/>
            <a:ext cx="12070080" cy="1188720"/>
          </a:xfrm>
        </p:spPr>
        <p:txBody>
          <a:bodyPr>
            <a:normAutofit/>
          </a:bodyPr>
          <a:lstStyle/>
          <a:p>
            <a:r>
              <a:rPr lang="en-US" sz="3200" b="1" dirty="0">
                <a:latin typeface="Arial Black" panose="020B0A04020102020204" pitchFamily="34" charset="0"/>
              </a:rPr>
              <a:t>Respiratory Therapy</a:t>
            </a:r>
          </a:p>
        </p:txBody>
      </p:sp>
      <p:sp>
        <p:nvSpPr>
          <p:cNvPr id="3" name="Content Placeholder 2"/>
          <p:cNvSpPr>
            <a:spLocks noGrp="1"/>
          </p:cNvSpPr>
          <p:nvPr>
            <p:ph idx="1"/>
          </p:nvPr>
        </p:nvSpPr>
        <p:spPr>
          <a:xfrm>
            <a:off x="609600" y="1005840"/>
            <a:ext cx="10972800" cy="5303520"/>
          </a:xfrm>
        </p:spPr>
        <p:txBody>
          <a:bodyPr>
            <a:normAutofit/>
          </a:bodyPr>
          <a:lstStyle/>
          <a:p>
            <a:pPr marL="0" indent="0">
              <a:spcBef>
                <a:spcPts val="0"/>
              </a:spcBef>
              <a:spcAft>
                <a:spcPts val="1200"/>
              </a:spcAft>
              <a:buNone/>
            </a:pPr>
            <a:r>
              <a:rPr lang="en-US" sz="2400" b="1" dirty="0">
                <a:latin typeface="Arial" panose="020B0604020202020204" pitchFamily="34" charset="0"/>
                <a:cs typeface="Arial" panose="020B0604020202020204" pitchFamily="34" charset="0"/>
              </a:rPr>
              <a:t>Appendix A definition of Respiratory therapy</a:t>
            </a:r>
            <a:r>
              <a:rPr lang="en-US" sz="2400" dirty="0">
                <a:latin typeface="Arial" panose="020B0604020202020204" pitchFamily="34" charset="0"/>
                <a:cs typeface="Arial" panose="020B0604020202020204" pitchFamily="34" charset="0"/>
              </a:rPr>
              <a:t>: Services that are provided by a qualified professional (respiratory therapists, respiratory nurse). Respiratory therapy services are for the assessment, treatment, and monitoring of patients with deficiencies or abnormalities of pulmonary function. Respiratory therapy services include coughing, deep breathing, nebulizer treatments, assessing breath sounds and mechanical ventilation, etc., which must be provided by a respiratory therapist or trained respiratory nurse. A respiratory nurse must be proficient in the modalities listed above either through formal nursing or specific training and may deliver these modalities as allowed under the state Nurse Practice Act and under applicable state laws.</a:t>
            </a:r>
          </a:p>
        </p:txBody>
      </p:sp>
    </p:spTree>
    <p:extLst>
      <p:ext uri="{BB962C8B-B14F-4D97-AF65-F5344CB8AC3E}">
        <p14:creationId xmlns:p14="http://schemas.microsoft.com/office/powerpoint/2010/main" val="2439454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914400"/>
            <a:ext cx="8839200" cy="5943600"/>
          </a:xfrm>
        </p:spPr>
        <p:txBody>
          <a:bodyPr>
            <a:normAutofit/>
          </a:bodyPr>
          <a:lstStyle/>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p:txBody>
      </p:sp>
      <p:graphicFrame>
        <p:nvGraphicFramePr>
          <p:cNvPr id="2" name="Table 1">
            <a:extLst>
              <a:ext uri="{FF2B5EF4-FFF2-40B4-BE49-F238E27FC236}">
                <a16:creationId xmlns:a16="http://schemas.microsoft.com/office/drawing/2014/main" id="{C030A1AA-330C-26AF-C120-E476ACB44ACA}"/>
              </a:ext>
            </a:extLst>
          </p:cNvPr>
          <p:cNvGraphicFramePr>
            <a:graphicFrameLocks noGrp="1"/>
          </p:cNvGraphicFramePr>
          <p:nvPr>
            <p:extLst>
              <p:ext uri="{D42A27DB-BD31-4B8C-83A1-F6EECF244321}">
                <p14:modId xmlns:p14="http://schemas.microsoft.com/office/powerpoint/2010/main" val="490417805"/>
              </p:ext>
            </p:extLst>
          </p:nvPr>
        </p:nvGraphicFramePr>
        <p:xfrm>
          <a:off x="1455420" y="594360"/>
          <a:ext cx="9281160" cy="5689936"/>
        </p:xfrm>
        <a:graphic>
          <a:graphicData uri="http://schemas.openxmlformats.org/drawingml/2006/table">
            <a:tbl>
              <a:tblPr firstRow="1" bandRow="1">
                <a:tableStyleId>{C4B1156A-380E-4F78-BDF5-A606A8083BF9}</a:tableStyleId>
              </a:tblPr>
              <a:tblGrid>
                <a:gridCol w="9281160">
                  <a:extLst>
                    <a:ext uri="{9D8B030D-6E8A-4147-A177-3AD203B41FA5}">
                      <a16:colId xmlns:a16="http://schemas.microsoft.com/office/drawing/2014/main" val="3998288808"/>
                    </a:ext>
                  </a:extLst>
                </a:gridCol>
              </a:tblGrid>
              <a:tr h="655950">
                <a:tc>
                  <a:txBody>
                    <a:bodyPr/>
                    <a:lstStyle/>
                    <a:p>
                      <a:pPr algn="ctr"/>
                      <a:r>
                        <a:rPr kumimoji="0" lang="en-US" sz="3200" b="1"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Special Care Low</a:t>
                      </a:r>
                      <a:endParaRPr lang="en-US" sz="1600" u="sng" dirty="0">
                        <a:solidFill>
                          <a:schemeClr val="tx1"/>
                        </a:solidFill>
                        <a:latin typeface="Arial Black" panose="020B0A04020102020204" pitchFamily="34" charset="0"/>
                        <a:cs typeface="Times New Roman" panose="02020603050405020304" pitchFamily="18" charset="0"/>
                      </a:endParaRPr>
                    </a:p>
                  </a:txBody>
                  <a:tcPr anchor="ctr">
                    <a:solidFill>
                      <a:srgbClr val="008C95">
                        <a:alpha val="75000"/>
                      </a:srgbClr>
                    </a:solidFill>
                  </a:tcPr>
                </a:tc>
                <a:extLst>
                  <a:ext uri="{0D108BD9-81ED-4DB2-BD59-A6C34878D82A}">
                    <a16:rowId xmlns:a16="http://schemas.microsoft.com/office/drawing/2014/main" val="4216063635"/>
                  </a:ext>
                </a:extLst>
              </a:tr>
              <a:tr h="406064">
                <a:tc>
                  <a:txBody>
                    <a:bodyPr/>
                    <a:lstStyle/>
                    <a:p>
                      <a:pPr algn="ctr"/>
                      <a:r>
                        <a:rPr lang="en-US" sz="2200" b="1" u="none" dirty="0">
                          <a:solidFill>
                            <a:schemeClr val="tx1"/>
                          </a:solidFill>
                          <a:latin typeface="Arial Black" panose="020B0A04020102020204" pitchFamily="34" charset="0"/>
                          <a:cs typeface="Times New Roman" panose="02020603050405020304" pitchFamily="18" charset="0"/>
                        </a:rPr>
                        <a:t>Conditions or Services</a:t>
                      </a:r>
                    </a:p>
                  </a:txBody>
                  <a:tcPr anchor="ctr">
                    <a:solidFill>
                      <a:srgbClr val="008C95">
                        <a:alpha val="50000"/>
                      </a:srgbClr>
                    </a:solidFill>
                  </a:tcPr>
                </a:tc>
                <a:extLst>
                  <a:ext uri="{0D108BD9-81ED-4DB2-BD59-A6C34878D82A}">
                    <a16:rowId xmlns:a16="http://schemas.microsoft.com/office/drawing/2014/main" val="1844019939"/>
                  </a:ext>
                </a:extLst>
              </a:tr>
              <a:tr h="4607266">
                <a:tc>
                  <a:txBody>
                    <a:bodyPr/>
                    <a:lstStyle/>
                    <a:p>
                      <a:pPr marL="228600" marR="0" lvl="0" indent="-228600">
                        <a:lnSpc>
                          <a:spcPct val="100000"/>
                        </a:lnSpc>
                        <a:spcBef>
                          <a:spcPts val="0"/>
                        </a:spcBef>
                        <a:spcAft>
                          <a:spcPts val="0"/>
                        </a:spcAft>
                        <a:buFont typeface="Symbol" panose="05050102010706020507" pitchFamily="18" charset="2"/>
                        <a:buChar char=""/>
                      </a:pP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Cerebral palsy (I4400) with Nursing Function Score &lt;=11</a:t>
                      </a:r>
                    </a:p>
                    <a:p>
                      <a:pPr marL="228600" marR="0" lvl="0" indent="-228600">
                        <a:lnSpc>
                          <a:spcPct val="100000"/>
                        </a:lnSpc>
                        <a:spcBef>
                          <a:spcPts val="0"/>
                        </a:spcBef>
                        <a:spcAft>
                          <a:spcPts val="0"/>
                        </a:spcAft>
                        <a:buFont typeface="Symbol" panose="05050102010706020507" pitchFamily="18" charset="2"/>
                        <a:buChar char=""/>
                      </a:pP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Multiple sclerosis (I5200) with Nursing Function Score &lt;=11</a:t>
                      </a:r>
                    </a:p>
                    <a:p>
                      <a:pPr marL="228600" marR="0" lvl="0" indent="-228600">
                        <a:lnSpc>
                          <a:spcPct val="100000"/>
                        </a:lnSpc>
                        <a:spcBef>
                          <a:spcPts val="0"/>
                        </a:spcBef>
                        <a:spcAft>
                          <a:spcPts val="0"/>
                        </a:spcAft>
                        <a:buFont typeface="Symbol" panose="05050102010706020507" pitchFamily="18" charset="2"/>
                        <a:buChar char=""/>
                      </a:pP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Parkinson’s disease (I5300) with Nursing Function Score &lt;=11</a:t>
                      </a:r>
                    </a:p>
                    <a:p>
                      <a:pPr marL="228600" marR="0" lvl="0" indent="-228600">
                        <a:lnSpc>
                          <a:spcPct val="100000"/>
                        </a:lnSpc>
                        <a:spcBef>
                          <a:spcPts val="0"/>
                        </a:spcBef>
                        <a:spcAft>
                          <a:spcPts val="0"/>
                        </a:spcAft>
                        <a:buFont typeface="Symbol" panose="05050102010706020507" pitchFamily="18" charset="2"/>
                        <a:buChar char=""/>
                      </a:pP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Respiratory failure (I6300) </a:t>
                      </a:r>
                      <a:r>
                        <a:rPr lang="en-US" sz="17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and </a:t>
                      </a: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oxygen therapy while a resident (O0110C1b)</a:t>
                      </a:r>
                    </a:p>
                    <a:p>
                      <a:pPr marL="228600" marR="0" lvl="0" indent="-228600">
                        <a:lnSpc>
                          <a:spcPct val="100000"/>
                        </a:lnSpc>
                        <a:spcBef>
                          <a:spcPts val="0"/>
                        </a:spcBef>
                        <a:spcAft>
                          <a:spcPts val="0"/>
                        </a:spcAft>
                        <a:buFont typeface="Symbol" panose="05050102010706020507" pitchFamily="18" charset="2"/>
                        <a:buChar char=""/>
                      </a:pP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Feeding tube while not </a:t>
                      </a:r>
                      <a:r>
                        <a:rPr lang="en-US" sz="1700" u="none" dirty="0">
                          <a:solidFill>
                            <a:schemeClr val="tx1"/>
                          </a:solidFill>
                          <a:effectLst/>
                          <a:latin typeface="Arial" panose="020B0604020202020204" pitchFamily="34" charset="0"/>
                          <a:ea typeface="Calibri" panose="020F0502020204030204" pitchFamily="34" charset="0"/>
                          <a:cs typeface="Arial" panose="020B0604020202020204" pitchFamily="34" charset="0"/>
                        </a:rPr>
                        <a:t>or</a:t>
                      </a: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 while a resident (K0520B2 or K0520B3) </a:t>
                      </a:r>
                      <a:r>
                        <a:rPr lang="en-US" sz="17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and</a:t>
                      </a:r>
                      <a:endPar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685800" marR="0" lvl="1" indent="-228600">
                        <a:lnSpc>
                          <a:spcPct val="100000"/>
                        </a:lnSpc>
                        <a:spcBef>
                          <a:spcPts val="0"/>
                        </a:spcBef>
                        <a:spcAft>
                          <a:spcPts val="0"/>
                        </a:spcAft>
                        <a:buFont typeface="Courier New" panose="02070309020205020404" pitchFamily="49" charset="0"/>
                        <a:buChar char="o"/>
                      </a:pP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K0710A3 is 51% or more of total calories </a:t>
                      </a:r>
                      <a:r>
                        <a:rPr lang="en-US" sz="17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or</a:t>
                      </a:r>
                      <a:endPar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685800" marR="0" lvl="1" indent="-228600">
                        <a:lnSpc>
                          <a:spcPct val="100000"/>
                        </a:lnSpc>
                        <a:spcBef>
                          <a:spcPts val="0"/>
                        </a:spcBef>
                        <a:spcAft>
                          <a:spcPts val="0"/>
                        </a:spcAft>
                        <a:buFont typeface="Courier New" panose="02070309020205020404" pitchFamily="49" charset="0"/>
                        <a:buChar char="o"/>
                      </a:pP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K0710A3 is 26% to 50% of total calories </a:t>
                      </a:r>
                      <a:r>
                        <a:rPr lang="en-US" sz="17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and </a:t>
                      </a: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K0710B3 is 501 cc/day or more</a:t>
                      </a:r>
                    </a:p>
                    <a:p>
                      <a:pPr marL="228600" marR="0" lvl="0" indent="-228600">
                        <a:lnSpc>
                          <a:spcPct val="100000"/>
                        </a:lnSpc>
                        <a:spcBef>
                          <a:spcPts val="0"/>
                        </a:spcBef>
                        <a:spcAft>
                          <a:spcPts val="0"/>
                        </a:spcAft>
                        <a:buFont typeface="Symbol" panose="05050102010706020507" pitchFamily="18" charset="2"/>
                        <a:buChar char=""/>
                      </a:pP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2 or more stage 2 PUs (M0300B1) with 2 or more selected skin treatments*</a:t>
                      </a:r>
                    </a:p>
                    <a:p>
                      <a:pPr marL="228600" marR="0" lvl="0" indent="-228600">
                        <a:lnSpc>
                          <a:spcPct val="100000"/>
                        </a:lnSpc>
                        <a:spcBef>
                          <a:spcPts val="0"/>
                        </a:spcBef>
                        <a:spcAft>
                          <a:spcPts val="0"/>
                        </a:spcAft>
                        <a:buFont typeface="Symbol" panose="05050102010706020507" pitchFamily="18" charset="2"/>
                        <a:buChar char=""/>
                      </a:pP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Any stage 3 PU (M0300C1), stage 4 PU (M0300D1), or unstageable PU (d/t slough and/or eschar) (M0300F1) with 2 or more selected skin treatments*</a:t>
                      </a:r>
                    </a:p>
                    <a:p>
                      <a:pPr marL="228600" marR="0" lvl="0" indent="-228600">
                        <a:lnSpc>
                          <a:spcPct val="100000"/>
                        </a:lnSpc>
                        <a:spcBef>
                          <a:spcPts val="0"/>
                        </a:spcBef>
                        <a:spcAft>
                          <a:spcPts val="0"/>
                        </a:spcAft>
                        <a:buFont typeface="Symbol" panose="05050102010706020507" pitchFamily="18" charset="2"/>
                        <a:buChar char=""/>
                      </a:pP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2 or more venous/arterial ulcers (M1030) with 2 or more selected skin treatments*</a:t>
                      </a:r>
                    </a:p>
                    <a:p>
                      <a:pPr marL="228600" marR="0" lvl="0" indent="-228600">
                        <a:lnSpc>
                          <a:spcPct val="100000"/>
                        </a:lnSpc>
                        <a:spcBef>
                          <a:spcPts val="0"/>
                        </a:spcBef>
                        <a:spcAft>
                          <a:spcPts val="0"/>
                        </a:spcAft>
                        <a:buFont typeface="Symbol" panose="05050102010706020507" pitchFamily="18" charset="2"/>
                        <a:buChar char=""/>
                      </a:pP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1 stage 2 PU (M0300B1) and 1 venous/arterial ulcer (M1030) with 2 or more selected skin treatments*</a:t>
                      </a:r>
                    </a:p>
                    <a:p>
                      <a:pPr marL="228600" marR="0" lvl="0" indent="-228600">
                        <a:lnSpc>
                          <a:spcPct val="100000"/>
                        </a:lnSpc>
                        <a:spcBef>
                          <a:spcPts val="0"/>
                        </a:spcBef>
                        <a:spcAft>
                          <a:spcPts val="0"/>
                        </a:spcAft>
                        <a:buFont typeface="Symbol" panose="05050102010706020507" pitchFamily="18" charset="2"/>
                        <a:buChar char=""/>
                      </a:pP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Foot infection (M1040A), diabetic foot ulcer (M1040B) or other open lesion of foot (M1040C) with application of dressings to feet (M1200I)</a:t>
                      </a:r>
                    </a:p>
                    <a:p>
                      <a:pPr marL="228600" marR="0" lvl="0" indent="-228600">
                        <a:lnSpc>
                          <a:spcPct val="100000"/>
                        </a:lnSpc>
                        <a:spcBef>
                          <a:spcPts val="0"/>
                        </a:spcBef>
                        <a:spcAft>
                          <a:spcPts val="0"/>
                        </a:spcAft>
                        <a:buFont typeface="Symbol" panose="05050102010706020507" pitchFamily="18" charset="2"/>
                        <a:buChar char=""/>
                      </a:pP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Radiation treatment while a resident (O0110B1b)</a:t>
                      </a:r>
                    </a:p>
                    <a:p>
                      <a:pPr marL="228600" marR="0" lvl="0" indent="-228600">
                        <a:lnSpc>
                          <a:spcPct val="100000"/>
                        </a:lnSpc>
                        <a:spcBef>
                          <a:spcPts val="0"/>
                        </a:spcBef>
                        <a:spcAft>
                          <a:spcPts val="0"/>
                        </a:spcAft>
                        <a:buFont typeface="Symbol" panose="05050102010706020507" pitchFamily="18" charset="2"/>
                        <a:buChar char=""/>
                      </a:pPr>
                      <a:r>
                        <a:rPr lang="en-US" sz="1700" dirty="0">
                          <a:solidFill>
                            <a:schemeClr val="tx1"/>
                          </a:solidFill>
                          <a:effectLst/>
                          <a:latin typeface="Arial" panose="020B0604020202020204" pitchFamily="34" charset="0"/>
                          <a:ea typeface="Calibri" panose="020F0502020204030204" pitchFamily="34" charset="0"/>
                          <a:cs typeface="Arial" panose="020B0604020202020204" pitchFamily="34" charset="0"/>
                        </a:rPr>
                        <a:t>Dialysis treatment while a resident (O0110J1b)</a:t>
                      </a:r>
                      <a:endParaRPr lang="en-US" sz="1700" b="1" baseline="0" dirty="0">
                        <a:solidFill>
                          <a:schemeClr val="tx1"/>
                        </a:solidFill>
                        <a:latin typeface="Arial" panose="020B0604020202020204" pitchFamily="34" charset="0"/>
                        <a:cs typeface="Arial" panose="020B0604020202020204" pitchFamily="34" charset="0"/>
                      </a:endParaRPr>
                    </a:p>
                  </a:txBody>
                  <a:tcPr anchor="ctr">
                    <a:solidFill>
                      <a:srgbClr val="008C95">
                        <a:alpha val="25000"/>
                      </a:srgbClr>
                    </a:solidFill>
                  </a:tcPr>
                </a:tc>
                <a:extLst>
                  <a:ext uri="{0D108BD9-81ED-4DB2-BD59-A6C34878D82A}">
                    <a16:rowId xmlns:a16="http://schemas.microsoft.com/office/drawing/2014/main" val="936499656"/>
                  </a:ext>
                </a:extLst>
              </a:tr>
            </a:tbl>
          </a:graphicData>
        </a:graphic>
      </p:graphicFrame>
    </p:spTree>
    <p:extLst>
      <p:ext uri="{BB962C8B-B14F-4D97-AF65-F5344CB8AC3E}">
        <p14:creationId xmlns:p14="http://schemas.microsoft.com/office/powerpoint/2010/main" val="27317185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0E02953-A014-339A-462C-97DAC658BD6A}"/>
              </a:ext>
            </a:extLst>
          </p:cNvPr>
          <p:cNvGraphicFramePr>
            <a:graphicFrameLocks noGrp="1"/>
          </p:cNvGraphicFramePr>
          <p:nvPr>
            <p:extLst>
              <p:ext uri="{D42A27DB-BD31-4B8C-83A1-F6EECF244321}">
                <p14:modId xmlns:p14="http://schemas.microsoft.com/office/powerpoint/2010/main" val="3949840691"/>
              </p:ext>
            </p:extLst>
          </p:nvPr>
        </p:nvGraphicFramePr>
        <p:xfrm>
          <a:off x="1219200" y="390096"/>
          <a:ext cx="9784080" cy="5398299"/>
        </p:xfrm>
        <a:graphic>
          <a:graphicData uri="http://schemas.openxmlformats.org/drawingml/2006/table">
            <a:tbl>
              <a:tblPr firstRow="1" bandRow="1">
                <a:tableStyleId>{C4B1156A-380E-4F78-BDF5-A606A8083BF9}</a:tableStyleId>
              </a:tblPr>
              <a:tblGrid>
                <a:gridCol w="4008420">
                  <a:extLst>
                    <a:ext uri="{9D8B030D-6E8A-4147-A177-3AD203B41FA5}">
                      <a16:colId xmlns:a16="http://schemas.microsoft.com/office/drawing/2014/main" val="2282750686"/>
                    </a:ext>
                  </a:extLst>
                </a:gridCol>
                <a:gridCol w="2249213">
                  <a:extLst>
                    <a:ext uri="{9D8B030D-6E8A-4147-A177-3AD203B41FA5}">
                      <a16:colId xmlns:a16="http://schemas.microsoft.com/office/drawing/2014/main" val="2390131493"/>
                    </a:ext>
                  </a:extLst>
                </a:gridCol>
                <a:gridCol w="1774644">
                  <a:extLst>
                    <a:ext uri="{9D8B030D-6E8A-4147-A177-3AD203B41FA5}">
                      <a16:colId xmlns:a16="http://schemas.microsoft.com/office/drawing/2014/main" val="4150994847"/>
                    </a:ext>
                  </a:extLst>
                </a:gridCol>
                <a:gridCol w="936462">
                  <a:extLst>
                    <a:ext uri="{9D8B030D-6E8A-4147-A177-3AD203B41FA5}">
                      <a16:colId xmlns:a16="http://schemas.microsoft.com/office/drawing/2014/main" val="2159089375"/>
                    </a:ext>
                  </a:extLst>
                </a:gridCol>
                <a:gridCol w="815341">
                  <a:extLst>
                    <a:ext uri="{9D8B030D-6E8A-4147-A177-3AD203B41FA5}">
                      <a16:colId xmlns:a16="http://schemas.microsoft.com/office/drawing/2014/main" val="2898088537"/>
                    </a:ext>
                  </a:extLst>
                </a:gridCol>
              </a:tblGrid>
              <a:tr h="637275">
                <a:tc gridSpan="5">
                  <a:txBody>
                    <a:bodyPr/>
                    <a:lstStyle/>
                    <a:p>
                      <a:pPr algn="ctr"/>
                      <a:r>
                        <a:rPr kumimoji="0" lang="en-US" sz="3200" b="1"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Special Care Low</a:t>
                      </a:r>
                      <a:endParaRPr lang="en-US" sz="1600" u="sng" dirty="0">
                        <a:solidFill>
                          <a:schemeClr val="tx1"/>
                        </a:solidFill>
                        <a:latin typeface="Arial Black" panose="020B0A04020102020204" pitchFamily="34" charset="0"/>
                        <a:cs typeface="Times New Roman" panose="02020603050405020304" pitchFamily="18" charset="0"/>
                      </a:endParaRPr>
                    </a:p>
                  </a:txBody>
                  <a:tcPr anchor="ctr">
                    <a:solidFill>
                      <a:srgbClr val="008C95">
                        <a:alpha val="75000"/>
                      </a:srgbClr>
                    </a:solidFill>
                  </a:tcPr>
                </a:tc>
                <a:tc hMerge="1">
                  <a:txBody>
                    <a:bodyPr/>
                    <a:lstStyle/>
                    <a:p>
                      <a:endParaRPr lang="en-US"/>
                    </a:p>
                  </a:txBody>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1586040856"/>
                  </a:ext>
                </a:extLst>
              </a:tr>
              <a:tr h="758660">
                <a:tc>
                  <a:txBody>
                    <a:bodyPr/>
                    <a:lstStyle/>
                    <a:p>
                      <a:pPr algn="ctr"/>
                      <a:r>
                        <a:rPr lang="en-US" sz="2200" b="1" u="none" dirty="0">
                          <a:solidFill>
                            <a:schemeClr val="tx1"/>
                          </a:solidFill>
                          <a:latin typeface="Arial" panose="020B0604020202020204" pitchFamily="34" charset="0"/>
                          <a:cs typeface="Arial" panose="020B0604020202020204" pitchFamily="34" charset="0"/>
                        </a:rPr>
                        <a:t>*Skin Treatments</a:t>
                      </a:r>
                    </a:p>
                  </a:txBody>
                  <a:tcPr anchor="ctr">
                    <a:solidFill>
                      <a:srgbClr val="008C95">
                        <a:alpha val="5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u="none" dirty="0">
                          <a:solidFill>
                            <a:schemeClr val="tx1"/>
                          </a:solidFill>
                          <a:latin typeface="Arial" panose="020B0604020202020204" pitchFamily="34" charset="0"/>
                          <a:cs typeface="Arial" panose="020B0604020202020204" pitchFamily="34" charset="0"/>
                        </a:rPr>
                        <a:t>Nursing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u="none" dirty="0">
                          <a:solidFill>
                            <a:schemeClr val="tx1"/>
                          </a:solidFill>
                          <a:latin typeface="Arial" panose="020B0604020202020204" pitchFamily="34" charset="0"/>
                          <a:cs typeface="Arial" panose="020B0604020202020204" pitchFamily="34" charset="0"/>
                        </a:rPr>
                        <a:t>Function Score</a:t>
                      </a:r>
                    </a:p>
                  </a:txBody>
                  <a:tcPr anchor="ctr">
                    <a:solidFill>
                      <a:srgbClr val="008C95">
                        <a:alpha val="50000"/>
                      </a:srgbClr>
                    </a:solidFill>
                  </a:tcPr>
                </a:tc>
                <a:tc>
                  <a:txBody>
                    <a:bodyPr/>
                    <a:lstStyle/>
                    <a:p>
                      <a:pPr algn="ctr"/>
                      <a:r>
                        <a:rPr lang="en-US" sz="2200" b="1" u="none" dirty="0">
                          <a:solidFill>
                            <a:schemeClr val="tx1"/>
                          </a:solidFill>
                          <a:latin typeface="Arial" panose="020B0604020202020204" pitchFamily="34" charset="0"/>
                          <a:cs typeface="Arial" panose="020B0604020202020204" pitchFamily="34" charset="0"/>
                        </a:rPr>
                        <a:t>Depressed</a:t>
                      </a:r>
                    </a:p>
                  </a:txBody>
                  <a:tcPr anchor="ctr">
                    <a:solidFill>
                      <a:srgbClr val="008C95">
                        <a:alpha val="50000"/>
                      </a:srgbClr>
                    </a:solidFill>
                  </a:tcPr>
                </a:tc>
                <a:tc>
                  <a:txBody>
                    <a:bodyPr/>
                    <a:lstStyle/>
                    <a:p>
                      <a:pPr algn="ctr"/>
                      <a:r>
                        <a:rPr lang="en-US" sz="2200" b="1" u="none" baseline="0" dirty="0">
                          <a:solidFill>
                            <a:schemeClr val="tx1"/>
                          </a:solidFill>
                          <a:latin typeface="Arial" panose="020B0604020202020204" pitchFamily="34" charset="0"/>
                          <a:cs typeface="Arial" panose="020B0604020202020204" pitchFamily="34" charset="0"/>
                        </a:rPr>
                        <a:t>CMG</a:t>
                      </a:r>
                      <a:endParaRPr lang="en-US" sz="2200" b="1" u="none" dirty="0">
                        <a:solidFill>
                          <a:schemeClr val="tx1"/>
                        </a:solidFill>
                        <a:latin typeface="Arial" panose="020B0604020202020204" pitchFamily="34" charset="0"/>
                        <a:cs typeface="Arial" panose="020B0604020202020204" pitchFamily="34" charset="0"/>
                      </a:endParaRPr>
                    </a:p>
                  </a:txBody>
                  <a:tcPr anchor="ctr">
                    <a:solidFill>
                      <a:srgbClr val="008C95">
                        <a:alpha val="50000"/>
                      </a:srgbClr>
                    </a:solidFill>
                  </a:tcPr>
                </a:tc>
                <a:tc>
                  <a:txBody>
                    <a:bodyPr/>
                    <a:lstStyle/>
                    <a:p>
                      <a:pPr algn="ctr"/>
                      <a:r>
                        <a:rPr lang="en-US" sz="2200" b="1" u="none" dirty="0">
                          <a:latin typeface="Arial" panose="020B0604020202020204" pitchFamily="34" charset="0"/>
                          <a:cs typeface="Arial" panose="020B0604020202020204" pitchFamily="34" charset="0"/>
                        </a:rPr>
                        <a:t>CMI</a:t>
                      </a:r>
                      <a:endParaRPr lang="en-US" sz="2200" b="1" u="none" dirty="0">
                        <a:solidFill>
                          <a:schemeClr val="tx1"/>
                        </a:solidFill>
                        <a:latin typeface="Arial" panose="020B0604020202020204" pitchFamily="34" charset="0"/>
                        <a:cs typeface="Arial" panose="020B0604020202020204" pitchFamily="34" charset="0"/>
                      </a:endParaRPr>
                    </a:p>
                  </a:txBody>
                  <a:tcPr anchor="ctr">
                    <a:solidFill>
                      <a:srgbClr val="008C95">
                        <a:alpha val="50000"/>
                      </a:srgbClr>
                    </a:solidFill>
                  </a:tcPr>
                </a:tc>
                <a:extLst>
                  <a:ext uri="{0D108BD9-81ED-4DB2-BD59-A6C34878D82A}">
                    <a16:rowId xmlns:a16="http://schemas.microsoft.com/office/drawing/2014/main" val="3143222680"/>
                  </a:ext>
                </a:extLst>
              </a:tr>
              <a:tr h="999756">
                <a:tc rowSpan="4">
                  <a:txBody>
                    <a:bodyPr/>
                    <a:lstStyle/>
                    <a:p>
                      <a:pPr marL="114300" marR="0" lvl="0" indent="-114300" algn="l">
                        <a:lnSpc>
                          <a:spcPct val="107000"/>
                        </a:lnSpc>
                        <a:spcBef>
                          <a:spcPts val="0"/>
                        </a:spcBef>
                        <a:spcAft>
                          <a:spcPts val="0"/>
                        </a:spcAft>
                        <a:buFont typeface="Symbol" panose="05050102010706020507" pitchFamily="18" charset="2"/>
                        <a:buChar char=""/>
                      </a:pPr>
                      <a:r>
                        <a:rPr lang="en-US" sz="1900" dirty="0">
                          <a:solidFill>
                            <a:schemeClr val="tx1"/>
                          </a:solidFill>
                          <a:effectLst/>
                          <a:latin typeface="Arial" panose="020B0604020202020204" pitchFamily="34" charset="0"/>
                          <a:ea typeface="Calibri" panose="020F0502020204030204" pitchFamily="34" charset="0"/>
                          <a:cs typeface="Arial" panose="020B0604020202020204" pitchFamily="34" charset="0"/>
                        </a:rPr>
                        <a:t>Pressure relieving chair (M1200A) and/or bed (M1200B) (count as 1 treatment even if both provided)</a:t>
                      </a:r>
                    </a:p>
                    <a:p>
                      <a:pPr marL="114300" marR="0" lvl="0" indent="-114300" algn="l">
                        <a:lnSpc>
                          <a:spcPct val="107000"/>
                        </a:lnSpc>
                        <a:spcBef>
                          <a:spcPts val="0"/>
                        </a:spcBef>
                        <a:spcAft>
                          <a:spcPts val="0"/>
                        </a:spcAft>
                        <a:buFont typeface="Symbol" panose="05050102010706020507" pitchFamily="18" charset="2"/>
                        <a:buChar char=""/>
                      </a:pPr>
                      <a:r>
                        <a:rPr lang="en-US" sz="1900" dirty="0">
                          <a:solidFill>
                            <a:schemeClr val="tx1"/>
                          </a:solidFill>
                          <a:effectLst/>
                          <a:latin typeface="Arial" panose="020B0604020202020204" pitchFamily="34" charset="0"/>
                          <a:ea typeface="Calibri" panose="020F0502020204030204" pitchFamily="34" charset="0"/>
                          <a:cs typeface="Arial" panose="020B0604020202020204" pitchFamily="34" charset="0"/>
                        </a:rPr>
                        <a:t>Turning &amp; repositioning (M1200C)</a:t>
                      </a:r>
                    </a:p>
                    <a:p>
                      <a:pPr marL="114300" marR="0" lvl="0" indent="-114300" algn="l">
                        <a:lnSpc>
                          <a:spcPct val="107000"/>
                        </a:lnSpc>
                        <a:spcBef>
                          <a:spcPts val="0"/>
                        </a:spcBef>
                        <a:spcAft>
                          <a:spcPts val="0"/>
                        </a:spcAft>
                        <a:buFont typeface="Symbol" panose="05050102010706020507" pitchFamily="18" charset="2"/>
                        <a:buChar char=""/>
                      </a:pPr>
                      <a:r>
                        <a:rPr lang="en-US" sz="1900" dirty="0">
                          <a:solidFill>
                            <a:schemeClr val="tx1"/>
                          </a:solidFill>
                          <a:effectLst/>
                          <a:latin typeface="Arial" panose="020B0604020202020204" pitchFamily="34" charset="0"/>
                          <a:ea typeface="Calibri" panose="020F0502020204030204" pitchFamily="34" charset="0"/>
                          <a:cs typeface="Arial" panose="020B0604020202020204" pitchFamily="34" charset="0"/>
                        </a:rPr>
                        <a:t>Nutrition or hydration intervention (M1200D)</a:t>
                      </a:r>
                    </a:p>
                    <a:p>
                      <a:pPr marL="114300" marR="0" lvl="0" indent="-114300" algn="l">
                        <a:lnSpc>
                          <a:spcPct val="107000"/>
                        </a:lnSpc>
                        <a:spcBef>
                          <a:spcPts val="0"/>
                        </a:spcBef>
                        <a:spcAft>
                          <a:spcPts val="0"/>
                        </a:spcAft>
                        <a:buFont typeface="Symbol" panose="05050102010706020507" pitchFamily="18" charset="2"/>
                        <a:buChar char=""/>
                      </a:pPr>
                      <a:r>
                        <a:rPr lang="en-US" sz="1900" dirty="0">
                          <a:solidFill>
                            <a:schemeClr val="tx1"/>
                          </a:solidFill>
                          <a:effectLst/>
                          <a:latin typeface="Arial" panose="020B0604020202020204" pitchFamily="34" charset="0"/>
                          <a:ea typeface="Calibri" panose="020F0502020204030204" pitchFamily="34" charset="0"/>
                          <a:cs typeface="Arial" panose="020B0604020202020204" pitchFamily="34" charset="0"/>
                        </a:rPr>
                        <a:t>PU care (M1200E)</a:t>
                      </a:r>
                    </a:p>
                    <a:p>
                      <a:pPr marL="114300" marR="0" lvl="0" indent="-114300" algn="l">
                        <a:lnSpc>
                          <a:spcPct val="107000"/>
                        </a:lnSpc>
                        <a:spcBef>
                          <a:spcPts val="0"/>
                        </a:spcBef>
                        <a:spcAft>
                          <a:spcPts val="0"/>
                        </a:spcAft>
                        <a:buFont typeface="Symbol" panose="05050102010706020507" pitchFamily="18" charset="2"/>
                        <a:buChar char=""/>
                      </a:pPr>
                      <a:r>
                        <a:rPr lang="en-US" sz="1900" dirty="0">
                          <a:solidFill>
                            <a:schemeClr val="tx1"/>
                          </a:solidFill>
                          <a:effectLst/>
                          <a:latin typeface="Arial" panose="020B0604020202020204" pitchFamily="34" charset="0"/>
                          <a:ea typeface="Calibri" panose="020F0502020204030204" pitchFamily="34" charset="0"/>
                          <a:cs typeface="Arial" panose="020B0604020202020204" pitchFamily="34" charset="0"/>
                        </a:rPr>
                        <a:t>Application of nonsurgical dressings (not to feet) (M1200G)</a:t>
                      </a:r>
                    </a:p>
                    <a:p>
                      <a:pPr marL="114300" marR="0" lvl="0" indent="-114300" algn="l">
                        <a:lnSpc>
                          <a:spcPct val="107000"/>
                        </a:lnSpc>
                        <a:spcBef>
                          <a:spcPts val="0"/>
                        </a:spcBef>
                        <a:spcAft>
                          <a:spcPts val="0"/>
                        </a:spcAft>
                        <a:buFont typeface="Symbol" panose="05050102010706020507" pitchFamily="18" charset="2"/>
                        <a:buChar char=""/>
                      </a:pPr>
                      <a:r>
                        <a:rPr lang="en-US" sz="1900" dirty="0">
                          <a:solidFill>
                            <a:schemeClr val="tx1"/>
                          </a:solidFill>
                          <a:effectLst/>
                          <a:latin typeface="Arial" panose="020B0604020202020204" pitchFamily="34" charset="0"/>
                          <a:ea typeface="Calibri" panose="020F0502020204030204" pitchFamily="34" charset="0"/>
                          <a:cs typeface="Arial" panose="020B0604020202020204" pitchFamily="34" charset="0"/>
                        </a:rPr>
                        <a:t>Application of ointments/medications (not to feet) (M1200H)</a:t>
                      </a:r>
                    </a:p>
                  </a:txBody>
                  <a:tcPr anchor="ctr">
                    <a:solidFill>
                      <a:srgbClr val="008C95">
                        <a:alpha val="25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Arial" panose="020B0604020202020204" pitchFamily="34" charset="0"/>
                          <a:cs typeface="Arial" panose="020B0604020202020204" pitchFamily="34" charset="0"/>
                        </a:rPr>
                        <a:t>0-5</a:t>
                      </a:r>
                    </a:p>
                  </a:txBody>
                  <a:tcPr anchor="ctr">
                    <a:solidFill>
                      <a:srgbClr val="008C9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Yes</a:t>
                      </a:r>
                    </a:p>
                  </a:txBody>
                  <a:tcPr anchor="ctr">
                    <a:solidFill>
                      <a:srgbClr val="008C9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LDE2</a:t>
                      </a:r>
                    </a:p>
                  </a:txBody>
                  <a:tcPr anchor="ctr">
                    <a:solidFill>
                      <a:srgbClr val="008C9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1.97</a:t>
                      </a:r>
                    </a:p>
                  </a:txBody>
                  <a:tcPr anchor="ctr">
                    <a:solidFill>
                      <a:srgbClr val="008C95">
                        <a:alpha val="25000"/>
                      </a:srgbClr>
                    </a:solidFill>
                  </a:tcPr>
                </a:tc>
                <a:extLst>
                  <a:ext uri="{0D108BD9-81ED-4DB2-BD59-A6C34878D82A}">
                    <a16:rowId xmlns:a16="http://schemas.microsoft.com/office/drawing/2014/main" val="581598916"/>
                  </a:ext>
                </a:extLst>
              </a:tr>
              <a:tr h="999756">
                <a:tc vMerge="1">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15-16</a:t>
                      </a:r>
                    </a:p>
                  </a:txBody>
                  <a:tcPr anchor="c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Arial" panose="020B0604020202020204" pitchFamily="34" charset="0"/>
                          <a:cs typeface="Arial" panose="020B0604020202020204" pitchFamily="34" charset="0"/>
                        </a:rPr>
                        <a:t>0-5</a:t>
                      </a:r>
                    </a:p>
                  </a:txBody>
                  <a:tcPr anchor="ctr">
                    <a:solidFill>
                      <a:srgbClr val="008C9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No</a:t>
                      </a:r>
                    </a:p>
                  </a:txBody>
                  <a:tcPr anchor="ctr">
                    <a:solidFill>
                      <a:srgbClr val="008C9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LDE1</a:t>
                      </a:r>
                    </a:p>
                  </a:txBody>
                  <a:tcPr anchor="ctr">
                    <a:solidFill>
                      <a:srgbClr val="008C9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1.64</a:t>
                      </a:r>
                    </a:p>
                  </a:txBody>
                  <a:tcPr anchor="ctr">
                    <a:solidFill>
                      <a:srgbClr val="008C95">
                        <a:alpha val="25000"/>
                      </a:srgbClr>
                    </a:solidFill>
                  </a:tcPr>
                </a:tc>
                <a:extLst>
                  <a:ext uri="{0D108BD9-81ED-4DB2-BD59-A6C34878D82A}">
                    <a16:rowId xmlns:a16="http://schemas.microsoft.com/office/drawing/2014/main" val="3348379978"/>
                  </a:ext>
                </a:extLst>
              </a:tr>
              <a:tr h="999756">
                <a:tc vMerge="1">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11-14</a:t>
                      </a:r>
                    </a:p>
                  </a:txBody>
                  <a:tcPr anchor="c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Arial" panose="020B0604020202020204" pitchFamily="34" charset="0"/>
                          <a:cs typeface="Arial" panose="020B0604020202020204" pitchFamily="34" charset="0"/>
                        </a:rPr>
                        <a:t>6-14</a:t>
                      </a:r>
                    </a:p>
                  </a:txBody>
                  <a:tcPr anchor="ctr">
                    <a:solidFill>
                      <a:srgbClr val="008C9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Yes</a:t>
                      </a:r>
                    </a:p>
                  </a:txBody>
                  <a:tcPr anchor="ctr">
                    <a:solidFill>
                      <a:srgbClr val="008C9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LBC2</a:t>
                      </a:r>
                    </a:p>
                  </a:txBody>
                  <a:tcPr anchor="ctr">
                    <a:solidFill>
                      <a:srgbClr val="008C9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1.63</a:t>
                      </a:r>
                    </a:p>
                  </a:txBody>
                  <a:tcPr anchor="ctr">
                    <a:solidFill>
                      <a:srgbClr val="008C95">
                        <a:alpha val="25000"/>
                      </a:srgbClr>
                    </a:solidFill>
                  </a:tcPr>
                </a:tc>
                <a:extLst>
                  <a:ext uri="{0D108BD9-81ED-4DB2-BD59-A6C34878D82A}">
                    <a16:rowId xmlns:a16="http://schemas.microsoft.com/office/drawing/2014/main" val="2923390715"/>
                  </a:ext>
                </a:extLst>
              </a:tr>
              <a:tr h="999756">
                <a:tc vMerge="1">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11-14</a:t>
                      </a:r>
                    </a:p>
                  </a:txBody>
                  <a:tcPr anchor="c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Arial" panose="020B0604020202020204" pitchFamily="34" charset="0"/>
                          <a:cs typeface="Arial" panose="020B0604020202020204" pitchFamily="34" charset="0"/>
                        </a:rPr>
                        <a:t>6-14</a:t>
                      </a:r>
                    </a:p>
                  </a:txBody>
                  <a:tcPr anchor="ctr">
                    <a:solidFill>
                      <a:srgbClr val="008C9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No</a:t>
                      </a:r>
                    </a:p>
                  </a:txBody>
                  <a:tcPr anchor="ctr">
                    <a:solidFill>
                      <a:srgbClr val="008C9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LBC1</a:t>
                      </a:r>
                    </a:p>
                  </a:txBody>
                  <a:tcPr anchor="ctr">
                    <a:solidFill>
                      <a:srgbClr val="008C95">
                        <a:alpha val="25000"/>
                      </a:srgbClr>
                    </a:solidFill>
                  </a:tcPr>
                </a:tc>
                <a:tc>
                  <a:txBody>
                    <a:bodyPr/>
                    <a:lstStyle/>
                    <a:p>
                      <a:pPr algn="ctr"/>
                      <a:r>
                        <a:rPr lang="en-US" sz="2000" dirty="0">
                          <a:solidFill>
                            <a:schemeClr val="tx1"/>
                          </a:solidFill>
                          <a:latin typeface="Arial" panose="020B0604020202020204" pitchFamily="34" charset="0"/>
                          <a:cs typeface="Arial" panose="020B0604020202020204" pitchFamily="34" charset="0"/>
                        </a:rPr>
                        <a:t>1.35</a:t>
                      </a:r>
                    </a:p>
                  </a:txBody>
                  <a:tcPr anchor="ctr">
                    <a:solidFill>
                      <a:srgbClr val="008C95">
                        <a:alpha val="25000"/>
                      </a:srgbClr>
                    </a:solidFill>
                  </a:tcPr>
                </a:tc>
                <a:extLst>
                  <a:ext uri="{0D108BD9-81ED-4DB2-BD59-A6C34878D82A}">
                    <a16:rowId xmlns:a16="http://schemas.microsoft.com/office/drawing/2014/main" val="1195483790"/>
                  </a:ext>
                </a:extLst>
              </a:tr>
            </a:tbl>
          </a:graphicData>
        </a:graphic>
      </p:graphicFrame>
      <p:sp>
        <p:nvSpPr>
          <p:cNvPr id="7" name="Content Placeholder 2">
            <a:extLst>
              <a:ext uri="{FF2B5EF4-FFF2-40B4-BE49-F238E27FC236}">
                <a16:creationId xmlns:a16="http://schemas.microsoft.com/office/drawing/2014/main" id="{CD783A27-F0C4-2495-AE51-6F19894B5B46}"/>
              </a:ext>
            </a:extLst>
          </p:cNvPr>
          <p:cNvSpPr txBox="1">
            <a:spLocks/>
          </p:cNvSpPr>
          <p:nvPr/>
        </p:nvSpPr>
        <p:spPr>
          <a:xfrm>
            <a:off x="1455420" y="5943600"/>
            <a:ext cx="9281160" cy="914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imes New Roman" panose="020206030504050203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US" sz="2000" dirty="0">
                <a:latin typeface="Arial" panose="020B0604020202020204" pitchFamily="34" charset="0"/>
                <a:cs typeface="Arial" panose="020B0604020202020204" pitchFamily="34" charset="0"/>
              </a:rPr>
              <a:t>If the resident has a condition or receives a service in this category </a:t>
            </a:r>
          </a:p>
          <a:p>
            <a:pPr marL="0" indent="0" algn="ctr">
              <a:spcBef>
                <a:spcPts val="0"/>
              </a:spcBef>
              <a:buNone/>
            </a:pPr>
            <a:r>
              <a:rPr lang="en-US" sz="2000" dirty="0">
                <a:latin typeface="Arial" panose="020B0604020202020204" pitchFamily="34" charset="0"/>
                <a:cs typeface="Arial" panose="020B0604020202020204" pitchFamily="34" charset="0"/>
              </a:rPr>
              <a:t>but their Function Score is 15 or 16, they classify as Clinically Complex.</a:t>
            </a:r>
          </a:p>
        </p:txBody>
      </p:sp>
    </p:spTree>
    <p:extLst>
      <p:ext uri="{BB962C8B-B14F-4D97-AF65-F5344CB8AC3E}">
        <p14:creationId xmlns:p14="http://schemas.microsoft.com/office/powerpoint/2010/main" val="36476808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914400"/>
            <a:ext cx="8839200" cy="5943600"/>
          </a:xfrm>
        </p:spPr>
        <p:txBody>
          <a:bodyPr>
            <a:normAutofit/>
          </a:bodyPr>
          <a:lstStyle/>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p:txBody>
      </p:sp>
      <p:graphicFrame>
        <p:nvGraphicFramePr>
          <p:cNvPr id="2" name="Table 1">
            <a:extLst>
              <a:ext uri="{FF2B5EF4-FFF2-40B4-BE49-F238E27FC236}">
                <a16:creationId xmlns:a16="http://schemas.microsoft.com/office/drawing/2014/main" id="{45CE7D8E-0C99-7587-3DC4-CD52FD892413}"/>
              </a:ext>
            </a:extLst>
          </p:cNvPr>
          <p:cNvGraphicFramePr>
            <a:graphicFrameLocks noGrp="1"/>
          </p:cNvGraphicFramePr>
          <p:nvPr>
            <p:extLst>
              <p:ext uri="{D42A27DB-BD31-4B8C-83A1-F6EECF244321}">
                <p14:modId xmlns:p14="http://schemas.microsoft.com/office/powerpoint/2010/main" val="820264762"/>
              </p:ext>
            </p:extLst>
          </p:nvPr>
        </p:nvGraphicFramePr>
        <p:xfrm>
          <a:off x="1432560" y="858961"/>
          <a:ext cx="9326880" cy="4945591"/>
        </p:xfrm>
        <a:graphic>
          <a:graphicData uri="http://schemas.openxmlformats.org/drawingml/2006/table">
            <a:tbl>
              <a:tblPr firstRow="1" bandRow="1"/>
              <a:tblGrid>
                <a:gridCol w="5673916">
                  <a:extLst>
                    <a:ext uri="{9D8B030D-6E8A-4147-A177-3AD203B41FA5}">
                      <a16:colId xmlns:a16="http://schemas.microsoft.com/office/drawing/2014/main" val="4241349742"/>
                    </a:ext>
                  </a:extLst>
                </a:gridCol>
                <a:gridCol w="3652964">
                  <a:extLst>
                    <a:ext uri="{9D8B030D-6E8A-4147-A177-3AD203B41FA5}">
                      <a16:colId xmlns:a16="http://schemas.microsoft.com/office/drawing/2014/main" val="2282750686"/>
                    </a:ext>
                  </a:extLst>
                </a:gridCol>
              </a:tblGrid>
              <a:tr h="628335">
                <a:tc gridSpan="2">
                  <a:txBody>
                    <a:bodyPr/>
                    <a:lstStyle>
                      <a:lvl1pPr marL="0" algn="l" defTabSz="457200" rtl="0" eaLnBrk="1" latinLnBrk="0" hangingPunct="1">
                        <a:defRPr sz="1800" b="1" kern="1200">
                          <a:solidFill>
                            <a:schemeClr val="dk1"/>
                          </a:solidFill>
                          <a:latin typeface="Calibri"/>
                        </a:defRPr>
                      </a:lvl1pPr>
                      <a:lvl2pPr marL="457200" algn="l" defTabSz="457200" rtl="0" eaLnBrk="1" latinLnBrk="0" hangingPunct="1">
                        <a:defRPr sz="1800" b="1" kern="1200">
                          <a:solidFill>
                            <a:schemeClr val="dk1"/>
                          </a:solidFill>
                          <a:latin typeface="Calibri"/>
                        </a:defRPr>
                      </a:lvl2pPr>
                      <a:lvl3pPr marL="914400" algn="l" defTabSz="457200" rtl="0" eaLnBrk="1" latinLnBrk="0" hangingPunct="1">
                        <a:defRPr sz="1800" b="1" kern="1200">
                          <a:solidFill>
                            <a:schemeClr val="dk1"/>
                          </a:solidFill>
                          <a:latin typeface="Calibri"/>
                        </a:defRPr>
                      </a:lvl3pPr>
                      <a:lvl4pPr marL="1371600" algn="l" defTabSz="457200" rtl="0" eaLnBrk="1" latinLnBrk="0" hangingPunct="1">
                        <a:defRPr sz="1800" b="1" kern="1200">
                          <a:solidFill>
                            <a:schemeClr val="dk1"/>
                          </a:solidFill>
                          <a:latin typeface="Calibri"/>
                        </a:defRPr>
                      </a:lvl4pPr>
                      <a:lvl5pPr marL="1828800" algn="l" defTabSz="457200" rtl="0" eaLnBrk="1" latinLnBrk="0" hangingPunct="1">
                        <a:defRPr sz="1800" b="1" kern="1200">
                          <a:solidFill>
                            <a:schemeClr val="dk1"/>
                          </a:solidFill>
                          <a:latin typeface="Calibri"/>
                        </a:defRPr>
                      </a:lvl5pPr>
                      <a:lvl6pPr marL="2286000" algn="l" defTabSz="457200" rtl="0" eaLnBrk="1" latinLnBrk="0" hangingPunct="1">
                        <a:defRPr sz="1800" b="1" kern="1200">
                          <a:solidFill>
                            <a:schemeClr val="dk1"/>
                          </a:solidFill>
                          <a:latin typeface="Calibri"/>
                        </a:defRPr>
                      </a:lvl6pPr>
                      <a:lvl7pPr marL="2743200" algn="l" defTabSz="457200" rtl="0" eaLnBrk="1" latinLnBrk="0" hangingPunct="1">
                        <a:defRPr sz="1800" b="1" kern="1200">
                          <a:solidFill>
                            <a:schemeClr val="dk1"/>
                          </a:solidFill>
                          <a:latin typeface="Calibri"/>
                        </a:defRPr>
                      </a:lvl7pPr>
                      <a:lvl8pPr marL="3200400" algn="l" defTabSz="457200" rtl="0" eaLnBrk="1" latinLnBrk="0" hangingPunct="1">
                        <a:defRPr sz="1800" b="1" kern="1200">
                          <a:solidFill>
                            <a:schemeClr val="dk1"/>
                          </a:solidFill>
                          <a:latin typeface="Calibri"/>
                        </a:defRPr>
                      </a:lvl8pPr>
                      <a:lvl9pPr marL="3657600" algn="l" defTabSz="457200" rtl="0" eaLnBrk="1" latinLnBrk="0" hangingPunct="1">
                        <a:defRPr sz="1800" b="1" kern="1200">
                          <a:solidFill>
                            <a:schemeClr val="dk1"/>
                          </a:solidFill>
                          <a:latin typeface="Calibri"/>
                        </a:defRPr>
                      </a:lvl9pPr>
                    </a:lstStyle>
                    <a:p>
                      <a:pPr algn="ctr"/>
                      <a:r>
                        <a:rPr kumimoji="0" lang="en-US" sz="3200" b="1"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Clinically Complex</a:t>
                      </a:r>
                      <a:endParaRPr lang="en-US" sz="1600" u="sng" dirty="0">
                        <a:solidFill>
                          <a:schemeClr val="tx1"/>
                        </a:solidFill>
                        <a:latin typeface="Arial Black" panose="020B0A04020102020204" pitchFamily="34" charset="0"/>
                        <a:cs typeface="Times New Roman" panose="02020603050405020304" pitchFamily="18"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75000"/>
                      </a:srgb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1586040856"/>
                  </a:ext>
                </a:extLst>
              </a:tr>
              <a:tr h="41889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dirty="0">
                          <a:solidFill>
                            <a:schemeClr val="tx1"/>
                          </a:solidFill>
                          <a:latin typeface="Arial Black" panose="020B0A04020102020204" pitchFamily="34" charset="0"/>
                          <a:cs typeface="Times New Roman" panose="02020603050405020304" pitchFamily="18" charset="0"/>
                        </a:rPr>
                        <a:t>Conditions or Services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5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dirty="0">
                          <a:solidFill>
                            <a:schemeClr val="tx1"/>
                          </a:solidFill>
                          <a:latin typeface="Arial Black" panose="020B0A04020102020204" pitchFamily="34" charset="0"/>
                          <a:cs typeface="Times New Roman" panose="02020603050405020304" pitchFamily="18" charset="0"/>
                        </a:rPr>
                        <a:t>*Skin Treatments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50000"/>
                      </a:srgbClr>
                    </a:solidFill>
                  </a:tcPr>
                </a:tc>
                <a:extLst>
                  <a:ext uri="{0D108BD9-81ED-4DB2-BD59-A6C34878D82A}">
                    <a16:rowId xmlns:a16="http://schemas.microsoft.com/office/drawing/2014/main" val="3143222680"/>
                  </a:ext>
                </a:extLst>
              </a:tr>
              <a:tr h="3890536">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365760" marR="0" lvl="0" indent="-342900">
                        <a:lnSpc>
                          <a:spcPct val="100000"/>
                        </a:lnSpc>
                        <a:spcBef>
                          <a:spcPts val="0"/>
                        </a:spcBef>
                        <a:spcAft>
                          <a:spcPts val="600"/>
                        </a:spcAft>
                        <a:buFont typeface="Symbol" panose="05050102010706020507" pitchFamily="18" charset="2"/>
                        <a:buChar char=""/>
                      </a:pP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Pneumonia (I2000)</a:t>
                      </a:r>
                      <a:endPar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65760" marR="0" lvl="0" indent="-342900">
                        <a:lnSpc>
                          <a:spcPct val="100000"/>
                        </a:lnSpc>
                        <a:spcBef>
                          <a:spcPts val="0"/>
                        </a:spcBef>
                        <a:spcAft>
                          <a:spcPts val="600"/>
                        </a:spcAft>
                        <a:buFont typeface="Symbol" panose="05050102010706020507" pitchFamily="18" charset="2"/>
                        <a:buChar char=""/>
                      </a:pP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Hemiplegia/hemiparesis (I4900) with Nursing Function Score &lt;=11</a:t>
                      </a:r>
                    </a:p>
                    <a:p>
                      <a:pPr marL="365760" marR="0" lvl="0" indent="-342900">
                        <a:lnSpc>
                          <a:spcPct val="100000"/>
                        </a:lnSpc>
                        <a:spcBef>
                          <a:spcPts val="0"/>
                        </a:spcBef>
                        <a:spcAft>
                          <a:spcPts val="600"/>
                        </a:spcAft>
                        <a:buFont typeface="Symbol" panose="05050102010706020507" pitchFamily="18" charset="2"/>
                        <a:buChar char=""/>
                      </a:pP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Open lesions (M1040D) or surgical wounds (M1040E) with any selected skin treatments*</a:t>
                      </a:r>
                      <a:endPar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65760" marR="0" lvl="0" indent="-342900">
                        <a:lnSpc>
                          <a:spcPct val="100000"/>
                        </a:lnSpc>
                        <a:spcBef>
                          <a:spcPts val="0"/>
                        </a:spcBef>
                        <a:spcAft>
                          <a:spcPts val="600"/>
                        </a:spcAft>
                        <a:buFont typeface="Symbol" panose="05050102010706020507" pitchFamily="18" charset="2"/>
                        <a:buChar char=""/>
                      </a:pP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Burns (M1040F)</a:t>
                      </a:r>
                      <a:endPar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65760" marR="0" lvl="0" indent="-342900">
                        <a:lnSpc>
                          <a:spcPct val="100000"/>
                        </a:lnSpc>
                        <a:spcBef>
                          <a:spcPts val="0"/>
                        </a:spcBef>
                        <a:spcAft>
                          <a:spcPts val="600"/>
                        </a:spcAft>
                        <a:buFont typeface="Symbol" panose="05050102010706020507" pitchFamily="18" charset="2"/>
                        <a:buChar char=""/>
                      </a:pP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Chemotherapy while a resident (O0110A1b)</a:t>
                      </a:r>
                      <a:endPar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65760" marR="0" lvl="0" indent="-342900">
                        <a:lnSpc>
                          <a:spcPct val="100000"/>
                        </a:lnSpc>
                        <a:spcBef>
                          <a:spcPts val="0"/>
                        </a:spcBef>
                        <a:spcAft>
                          <a:spcPts val="600"/>
                        </a:spcAft>
                        <a:buFont typeface="Symbol" panose="05050102010706020507" pitchFamily="18" charset="2"/>
                        <a:buChar char=""/>
                      </a:pP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Oxygen therapy while a resident (O0110C1b)</a:t>
                      </a:r>
                      <a:endPar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65760" marR="0" lvl="0" indent="-342900">
                        <a:lnSpc>
                          <a:spcPct val="100000"/>
                        </a:lnSpc>
                        <a:spcBef>
                          <a:spcPts val="0"/>
                        </a:spcBef>
                        <a:spcAft>
                          <a:spcPts val="600"/>
                        </a:spcAft>
                        <a:buFont typeface="Symbol" panose="05050102010706020507" pitchFamily="18" charset="2"/>
                        <a:buChar char=""/>
                      </a:pP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IV medications while a resident (O0110H1b)</a:t>
                      </a:r>
                      <a:endPar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65760" marR="0" lvl="0" indent="-342900">
                        <a:lnSpc>
                          <a:spcPct val="100000"/>
                        </a:lnSpc>
                        <a:spcBef>
                          <a:spcPts val="0"/>
                        </a:spcBef>
                        <a:spcAft>
                          <a:spcPts val="600"/>
                        </a:spcAft>
                        <a:buFont typeface="Symbol" panose="05050102010706020507" pitchFamily="18" charset="2"/>
                        <a:buChar char=""/>
                      </a:pP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Transfusions while a resident (O0110I1b)</a:t>
                      </a:r>
                      <a:endParaRPr lang="en-US" sz="1800" b="1" baseline="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365760" marR="0" lvl="0" indent="-342900">
                        <a:lnSpc>
                          <a:spcPct val="107000"/>
                        </a:lnSpc>
                        <a:spcBef>
                          <a:spcPts val="0"/>
                        </a:spcBef>
                        <a:spcAft>
                          <a:spcPts val="600"/>
                        </a:spcAft>
                        <a:buFont typeface="Symbol" panose="05050102010706020507" pitchFamily="18" charset="2"/>
                        <a:buChar char=""/>
                      </a:pP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Surgical Wound Care (M1200F)</a:t>
                      </a:r>
                      <a:endPar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65760" marR="0" lvl="0" indent="-342900">
                        <a:lnSpc>
                          <a:spcPct val="107000"/>
                        </a:lnSpc>
                        <a:spcBef>
                          <a:spcPts val="0"/>
                        </a:spcBef>
                        <a:spcAft>
                          <a:spcPts val="600"/>
                        </a:spcAft>
                        <a:buFont typeface="Symbol" panose="05050102010706020507" pitchFamily="18" charset="2"/>
                        <a:buChar char=""/>
                      </a:pP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Application of nonsurgical dressings (other than to feet) (M1200G)</a:t>
                      </a:r>
                    </a:p>
                    <a:p>
                      <a:pPr marL="365760" marR="0" lvl="0" indent="-342900">
                        <a:lnSpc>
                          <a:spcPct val="107000"/>
                        </a:lnSpc>
                        <a:spcBef>
                          <a:spcPts val="0"/>
                        </a:spcBef>
                        <a:spcAft>
                          <a:spcPts val="600"/>
                        </a:spcAft>
                        <a:buFont typeface="Symbol" panose="05050102010706020507" pitchFamily="18" charset="2"/>
                        <a:buChar char=""/>
                      </a:pP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Application of ointments/medications (other than to feet) (M1200H)</a:t>
                      </a:r>
                    </a:p>
                  </a:txBody>
                  <a:tcPr marL="68580" marR="68580" marT="0" marB="0"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extLst>
                  <a:ext uri="{0D108BD9-81ED-4DB2-BD59-A6C34878D82A}">
                    <a16:rowId xmlns:a16="http://schemas.microsoft.com/office/drawing/2014/main" val="581598916"/>
                  </a:ext>
                </a:extLst>
              </a:tr>
            </a:tbl>
          </a:graphicData>
        </a:graphic>
      </p:graphicFrame>
    </p:spTree>
    <p:extLst>
      <p:ext uri="{BB962C8B-B14F-4D97-AF65-F5344CB8AC3E}">
        <p14:creationId xmlns:p14="http://schemas.microsoft.com/office/powerpoint/2010/main" val="1048620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914400"/>
            <a:ext cx="8839200" cy="5943600"/>
          </a:xfrm>
        </p:spPr>
        <p:txBody>
          <a:bodyPr>
            <a:normAutofit/>
          </a:bodyPr>
          <a:lstStyle/>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p:txBody>
      </p:sp>
      <p:graphicFrame>
        <p:nvGraphicFramePr>
          <p:cNvPr id="2" name="Table 1">
            <a:extLst>
              <a:ext uri="{FF2B5EF4-FFF2-40B4-BE49-F238E27FC236}">
                <a16:creationId xmlns:a16="http://schemas.microsoft.com/office/drawing/2014/main" id="{9EC80EF7-CD16-C420-89BA-BD3AF858AB6E}"/>
              </a:ext>
            </a:extLst>
          </p:cNvPr>
          <p:cNvGraphicFramePr>
            <a:graphicFrameLocks noGrp="1"/>
          </p:cNvGraphicFramePr>
          <p:nvPr>
            <p:extLst>
              <p:ext uri="{D42A27DB-BD31-4B8C-83A1-F6EECF244321}">
                <p14:modId xmlns:p14="http://schemas.microsoft.com/office/powerpoint/2010/main" val="230983523"/>
              </p:ext>
            </p:extLst>
          </p:nvPr>
        </p:nvGraphicFramePr>
        <p:xfrm>
          <a:off x="1455420" y="1407693"/>
          <a:ext cx="9326880" cy="4042614"/>
        </p:xfrm>
        <a:graphic>
          <a:graphicData uri="http://schemas.openxmlformats.org/drawingml/2006/table">
            <a:tbl>
              <a:tblPr firstRow="1" bandRow="1"/>
              <a:tblGrid>
                <a:gridCol w="2749056">
                  <a:extLst>
                    <a:ext uri="{9D8B030D-6E8A-4147-A177-3AD203B41FA5}">
                      <a16:colId xmlns:a16="http://schemas.microsoft.com/office/drawing/2014/main" val="2282750686"/>
                    </a:ext>
                  </a:extLst>
                </a:gridCol>
                <a:gridCol w="2737344">
                  <a:extLst>
                    <a:ext uri="{9D8B030D-6E8A-4147-A177-3AD203B41FA5}">
                      <a16:colId xmlns:a16="http://schemas.microsoft.com/office/drawing/2014/main" val="4150994847"/>
                    </a:ext>
                  </a:extLst>
                </a:gridCol>
                <a:gridCol w="2011680">
                  <a:extLst>
                    <a:ext uri="{9D8B030D-6E8A-4147-A177-3AD203B41FA5}">
                      <a16:colId xmlns:a16="http://schemas.microsoft.com/office/drawing/2014/main" val="2159089375"/>
                    </a:ext>
                  </a:extLst>
                </a:gridCol>
                <a:gridCol w="1828800">
                  <a:extLst>
                    <a:ext uri="{9D8B030D-6E8A-4147-A177-3AD203B41FA5}">
                      <a16:colId xmlns:a16="http://schemas.microsoft.com/office/drawing/2014/main" val="2898088537"/>
                    </a:ext>
                  </a:extLst>
                </a:gridCol>
              </a:tblGrid>
              <a:tr h="673770">
                <a:tc gridSpan="4">
                  <a:txBody>
                    <a:bodyPr/>
                    <a:lstStyle>
                      <a:lvl1pPr marL="0" algn="l" defTabSz="457200" rtl="0" eaLnBrk="1" latinLnBrk="0" hangingPunct="1">
                        <a:defRPr sz="1800" b="1" kern="1200">
                          <a:solidFill>
                            <a:schemeClr val="dk1"/>
                          </a:solidFill>
                          <a:latin typeface="Calibri"/>
                        </a:defRPr>
                      </a:lvl1pPr>
                      <a:lvl2pPr marL="457200" algn="l" defTabSz="457200" rtl="0" eaLnBrk="1" latinLnBrk="0" hangingPunct="1">
                        <a:defRPr sz="1800" b="1" kern="1200">
                          <a:solidFill>
                            <a:schemeClr val="dk1"/>
                          </a:solidFill>
                          <a:latin typeface="Calibri"/>
                        </a:defRPr>
                      </a:lvl2pPr>
                      <a:lvl3pPr marL="914400" algn="l" defTabSz="457200" rtl="0" eaLnBrk="1" latinLnBrk="0" hangingPunct="1">
                        <a:defRPr sz="1800" b="1" kern="1200">
                          <a:solidFill>
                            <a:schemeClr val="dk1"/>
                          </a:solidFill>
                          <a:latin typeface="Calibri"/>
                        </a:defRPr>
                      </a:lvl3pPr>
                      <a:lvl4pPr marL="1371600" algn="l" defTabSz="457200" rtl="0" eaLnBrk="1" latinLnBrk="0" hangingPunct="1">
                        <a:defRPr sz="1800" b="1" kern="1200">
                          <a:solidFill>
                            <a:schemeClr val="dk1"/>
                          </a:solidFill>
                          <a:latin typeface="Calibri"/>
                        </a:defRPr>
                      </a:lvl4pPr>
                      <a:lvl5pPr marL="1828800" algn="l" defTabSz="457200" rtl="0" eaLnBrk="1" latinLnBrk="0" hangingPunct="1">
                        <a:defRPr sz="1800" b="1" kern="1200">
                          <a:solidFill>
                            <a:schemeClr val="dk1"/>
                          </a:solidFill>
                          <a:latin typeface="Calibri"/>
                        </a:defRPr>
                      </a:lvl5pPr>
                      <a:lvl6pPr marL="2286000" algn="l" defTabSz="457200" rtl="0" eaLnBrk="1" latinLnBrk="0" hangingPunct="1">
                        <a:defRPr sz="1800" b="1" kern="1200">
                          <a:solidFill>
                            <a:schemeClr val="dk1"/>
                          </a:solidFill>
                          <a:latin typeface="Calibri"/>
                        </a:defRPr>
                      </a:lvl6pPr>
                      <a:lvl7pPr marL="2743200" algn="l" defTabSz="457200" rtl="0" eaLnBrk="1" latinLnBrk="0" hangingPunct="1">
                        <a:defRPr sz="1800" b="1" kern="1200">
                          <a:solidFill>
                            <a:schemeClr val="dk1"/>
                          </a:solidFill>
                          <a:latin typeface="Calibri"/>
                        </a:defRPr>
                      </a:lvl7pPr>
                      <a:lvl8pPr marL="3200400" algn="l" defTabSz="457200" rtl="0" eaLnBrk="1" latinLnBrk="0" hangingPunct="1">
                        <a:defRPr sz="1800" b="1" kern="1200">
                          <a:solidFill>
                            <a:schemeClr val="dk1"/>
                          </a:solidFill>
                          <a:latin typeface="Calibri"/>
                        </a:defRPr>
                      </a:lvl8pPr>
                      <a:lvl9pPr marL="3657600" algn="l" defTabSz="457200" rtl="0" eaLnBrk="1" latinLnBrk="0" hangingPunct="1">
                        <a:defRPr sz="1800" b="1" kern="1200">
                          <a:solidFill>
                            <a:schemeClr val="dk1"/>
                          </a:solidFill>
                          <a:latin typeface="Calibri"/>
                        </a:defRPr>
                      </a:lvl9pPr>
                    </a:lstStyle>
                    <a:p>
                      <a:pPr algn="ctr"/>
                      <a:r>
                        <a:rPr kumimoji="0" lang="en-US" sz="3200" b="1"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Clinically Complex</a:t>
                      </a:r>
                      <a:endParaRPr lang="en-US" sz="1600" u="sng" dirty="0">
                        <a:solidFill>
                          <a:schemeClr val="tx1"/>
                        </a:solidFill>
                        <a:latin typeface="Arial Black" panose="020B0A04020102020204" pitchFamily="34" charset="0"/>
                        <a:cs typeface="Times New Roman" panose="02020603050405020304" pitchFamily="18"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75000"/>
                      </a:srgb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1586040856"/>
                  </a:ext>
                </a:extLst>
              </a:tr>
              <a:tr h="467895">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dirty="0">
                          <a:solidFill>
                            <a:schemeClr val="tx1"/>
                          </a:solidFill>
                          <a:latin typeface="Arial Black" panose="020B0A04020102020204" pitchFamily="34" charset="0"/>
                          <a:cs typeface="Times New Roman" panose="02020603050405020304" pitchFamily="18" charset="0"/>
                        </a:rPr>
                        <a:t>Nursing</a:t>
                      </a:r>
                    </a:p>
                    <a:p>
                      <a:pPr algn="ctr"/>
                      <a:r>
                        <a:rPr lang="en-US" sz="2200" b="1" u="none" dirty="0">
                          <a:solidFill>
                            <a:schemeClr val="tx1"/>
                          </a:solidFill>
                          <a:latin typeface="Arial Black" panose="020B0A04020102020204" pitchFamily="34" charset="0"/>
                          <a:cs typeface="Times New Roman" panose="02020603050405020304" pitchFamily="18" charset="0"/>
                        </a:rPr>
                        <a:t>Function Score</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5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dirty="0">
                          <a:solidFill>
                            <a:schemeClr val="tx1"/>
                          </a:solidFill>
                          <a:latin typeface="Arial Black" panose="020B0A04020102020204" pitchFamily="34" charset="0"/>
                          <a:cs typeface="Times New Roman" panose="02020603050405020304" pitchFamily="18" charset="0"/>
                        </a:rPr>
                        <a:t>Depressed</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5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baseline="0" dirty="0">
                          <a:solidFill>
                            <a:schemeClr val="tx1"/>
                          </a:solidFill>
                          <a:latin typeface="Arial Black" panose="020B0A04020102020204" pitchFamily="34" charset="0"/>
                          <a:cs typeface="Times New Roman" panose="02020603050405020304" pitchFamily="18" charset="0"/>
                        </a:rPr>
                        <a:t>CMG</a:t>
                      </a:r>
                      <a:endParaRPr lang="en-US" sz="2200" b="1" u="none" dirty="0">
                        <a:solidFill>
                          <a:schemeClr val="tx1"/>
                        </a:solidFill>
                        <a:latin typeface="Arial Black" panose="020B0A04020102020204" pitchFamily="34" charset="0"/>
                        <a:cs typeface="Times New Roman" panose="02020603050405020304" pitchFamily="18"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5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dirty="0">
                          <a:latin typeface="Arial Black" panose="020B0A04020102020204" pitchFamily="34" charset="0"/>
                          <a:cs typeface="Times New Roman" panose="02020603050405020304" pitchFamily="18" charset="0"/>
                        </a:rPr>
                        <a:t>CMI</a:t>
                      </a:r>
                      <a:endParaRPr lang="en-US" sz="2200" b="1" u="none" dirty="0">
                        <a:solidFill>
                          <a:schemeClr val="tx1"/>
                        </a:solidFill>
                        <a:latin typeface="Arial Black" panose="020B0A04020102020204" pitchFamily="34" charset="0"/>
                        <a:cs typeface="Times New Roman" panose="02020603050405020304" pitchFamily="18"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50000"/>
                      </a:srgbClr>
                    </a:solidFill>
                  </a:tcPr>
                </a:tc>
                <a:extLst>
                  <a:ext uri="{0D108BD9-81ED-4DB2-BD59-A6C34878D82A}">
                    <a16:rowId xmlns:a16="http://schemas.microsoft.com/office/drawing/2014/main" val="3143222680"/>
                  </a:ext>
                </a:extLst>
              </a:tr>
              <a:tr h="43447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0-5</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Yes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CDE2</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1.77</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extLst>
                  <a:ext uri="{0D108BD9-81ED-4DB2-BD59-A6C34878D82A}">
                    <a16:rowId xmlns:a16="http://schemas.microsoft.com/office/drawing/2014/main" val="581598916"/>
                  </a:ext>
                </a:extLst>
              </a:tr>
              <a:tr h="43447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0-5</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No</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CDE1</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1.53</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extLst>
                  <a:ext uri="{0D108BD9-81ED-4DB2-BD59-A6C34878D82A}">
                    <a16:rowId xmlns:a16="http://schemas.microsoft.com/office/drawing/2014/main" val="3348379978"/>
                  </a:ext>
                </a:extLst>
              </a:tr>
              <a:tr h="43447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6-14</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Yes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CBC2</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1.47</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extLst>
                  <a:ext uri="{0D108BD9-81ED-4DB2-BD59-A6C34878D82A}">
                    <a16:rowId xmlns:a16="http://schemas.microsoft.com/office/drawing/2014/main" val="2923390715"/>
                  </a:ext>
                </a:extLst>
              </a:tr>
              <a:tr h="43447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15-16</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Yes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CA2</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1.03</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extLst>
                  <a:ext uri="{0D108BD9-81ED-4DB2-BD59-A6C34878D82A}">
                    <a16:rowId xmlns:a16="http://schemas.microsoft.com/office/drawing/2014/main" val="1195483790"/>
                  </a:ext>
                </a:extLst>
              </a:tr>
              <a:tr h="43447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6-14</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No</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CBC1</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1.27</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extLst>
                  <a:ext uri="{0D108BD9-81ED-4DB2-BD59-A6C34878D82A}">
                    <a16:rowId xmlns:a16="http://schemas.microsoft.com/office/drawing/2014/main" val="1404290296"/>
                  </a:ext>
                </a:extLst>
              </a:tr>
              <a:tr h="43447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15-16</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No</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CA1</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0.89</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extLst>
                  <a:ext uri="{0D108BD9-81ED-4DB2-BD59-A6C34878D82A}">
                    <a16:rowId xmlns:a16="http://schemas.microsoft.com/office/drawing/2014/main" val="304346154"/>
                  </a:ext>
                </a:extLst>
              </a:tr>
            </a:tbl>
          </a:graphicData>
        </a:graphic>
      </p:graphicFrame>
    </p:spTree>
    <p:extLst>
      <p:ext uri="{BB962C8B-B14F-4D97-AF65-F5344CB8AC3E}">
        <p14:creationId xmlns:p14="http://schemas.microsoft.com/office/powerpoint/2010/main" val="2981942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914400"/>
            <a:ext cx="8839200" cy="5943600"/>
          </a:xfrm>
        </p:spPr>
        <p:txBody>
          <a:bodyPr>
            <a:normAutofit/>
          </a:bodyPr>
          <a:lstStyle/>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p:txBody>
      </p:sp>
      <p:graphicFrame>
        <p:nvGraphicFramePr>
          <p:cNvPr id="2" name="Table 1">
            <a:extLst>
              <a:ext uri="{FF2B5EF4-FFF2-40B4-BE49-F238E27FC236}">
                <a16:creationId xmlns:a16="http://schemas.microsoft.com/office/drawing/2014/main" id="{75E3BE31-FCD2-91B3-5CD1-A8B2D4D0F3F3}"/>
              </a:ext>
            </a:extLst>
          </p:cNvPr>
          <p:cNvGraphicFramePr>
            <a:graphicFrameLocks noGrp="1"/>
          </p:cNvGraphicFramePr>
          <p:nvPr>
            <p:extLst>
              <p:ext uri="{D42A27DB-BD31-4B8C-83A1-F6EECF244321}">
                <p14:modId xmlns:p14="http://schemas.microsoft.com/office/powerpoint/2010/main" val="1288712653"/>
              </p:ext>
            </p:extLst>
          </p:nvPr>
        </p:nvGraphicFramePr>
        <p:xfrm>
          <a:off x="609600" y="231732"/>
          <a:ext cx="10972800" cy="6394536"/>
        </p:xfrm>
        <a:graphic>
          <a:graphicData uri="http://schemas.openxmlformats.org/drawingml/2006/table">
            <a:tbl>
              <a:tblPr firstRow="1" bandRow="1"/>
              <a:tblGrid>
                <a:gridCol w="10972800">
                  <a:extLst>
                    <a:ext uri="{9D8B030D-6E8A-4147-A177-3AD203B41FA5}">
                      <a16:colId xmlns:a16="http://schemas.microsoft.com/office/drawing/2014/main" val="862168836"/>
                    </a:ext>
                  </a:extLst>
                </a:gridCol>
              </a:tblGrid>
              <a:tr h="629794">
                <a:tc>
                  <a:txBody>
                    <a:bodyPr/>
                    <a:lstStyle>
                      <a:lvl1pPr marL="0" algn="l" defTabSz="457200" rtl="0" eaLnBrk="1" latinLnBrk="0" hangingPunct="1">
                        <a:defRPr sz="1800" b="1" kern="1200">
                          <a:solidFill>
                            <a:schemeClr val="dk1"/>
                          </a:solidFill>
                          <a:latin typeface="Calibri"/>
                        </a:defRPr>
                      </a:lvl1pPr>
                      <a:lvl2pPr marL="457200" algn="l" defTabSz="457200" rtl="0" eaLnBrk="1" latinLnBrk="0" hangingPunct="1">
                        <a:defRPr sz="1800" b="1" kern="1200">
                          <a:solidFill>
                            <a:schemeClr val="dk1"/>
                          </a:solidFill>
                          <a:latin typeface="Calibri"/>
                        </a:defRPr>
                      </a:lvl2pPr>
                      <a:lvl3pPr marL="914400" algn="l" defTabSz="457200" rtl="0" eaLnBrk="1" latinLnBrk="0" hangingPunct="1">
                        <a:defRPr sz="1800" b="1" kern="1200">
                          <a:solidFill>
                            <a:schemeClr val="dk1"/>
                          </a:solidFill>
                          <a:latin typeface="Calibri"/>
                        </a:defRPr>
                      </a:lvl3pPr>
                      <a:lvl4pPr marL="1371600" algn="l" defTabSz="457200" rtl="0" eaLnBrk="1" latinLnBrk="0" hangingPunct="1">
                        <a:defRPr sz="1800" b="1" kern="1200">
                          <a:solidFill>
                            <a:schemeClr val="dk1"/>
                          </a:solidFill>
                          <a:latin typeface="Calibri"/>
                        </a:defRPr>
                      </a:lvl4pPr>
                      <a:lvl5pPr marL="1828800" algn="l" defTabSz="457200" rtl="0" eaLnBrk="1" latinLnBrk="0" hangingPunct="1">
                        <a:defRPr sz="1800" b="1" kern="1200">
                          <a:solidFill>
                            <a:schemeClr val="dk1"/>
                          </a:solidFill>
                          <a:latin typeface="Calibri"/>
                        </a:defRPr>
                      </a:lvl5pPr>
                      <a:lvl6pPr marL="2286000" algn="l" defTabSz="457200" rtl="0" eaLnBrk="1" latinLnBrk="0" hangingPunct="1">
                        <a:defRPr sz="1800" b="1" kern="1200">
                          <a:solidFill>
                            <a:schemeClr val="dk1"/>
                          </a:solidFill>
                          <a:latin typeface="Calibri"/>
                        </a:defRPr>
                      </a:lvl6pPr>
                      <a:lvl7pPr marL="2743200" algn="l" defTabSz="457200" rtl="0" eaLnBrk="1" latinLnBrk="0" hangingPunct="1">
                        <a:defRPr sz="1800" b="1" kern="1200">
                          <a:solidFill>
                            <a:schemeClr val="dk1"/>
                          </a:solidFill>
                          <a:latin typeface="Calibri"/>
                        </a:defRPr>
                      </a:lvl7pPr>
                      <a:lvl8pPr marL="3200400" algn="l" defTabSz="457200" rtl="0" eaLnBrk="1" latinLnBrk="0" hangingPunct="1">
                        <a:defRPr sz="1800" b="1" kern="1200">
                          <a:solidFill>
                            <a:schemeClr val="dk1"/>
                          </a:solidFill>
                          <a:latin typeface="Calibri"/>
                        </a:defRPr>
                      </a:lvl8pPr>
                      <a:lvl9pPr marL="3657600" algn="l" defTabSz="457200" rtl="0" eaLnBrk="1" latinLnBrk="0" hangingPunct="1">
                        <a:defRPr sz="1800" b="1" kern="1200">
                          <a:solidFill>
                            <a:schemeClr val="dk1"/>
                          </a:solidFill>
                          <a:latin typeface="Calibri"/>
                        </a:defRPr>
                      </a:lvl9pPr>
                    </a:lstStyle>
                    <a:p>
                      <a:pPr algn="ctr"/>
                      <a:r>
                        <a:rPr kumimoji="0" lang="en-US" sz="3200" b="1"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Behavior Symptoms &amp; Cognitive Performance</a:t>
                      </a:r>
                      <a:endParaRPr lang="en-US" sz="3200" u="sng" dirty="0">
                        <a:solidFill>
                          <a:schemeClr val="tx1"/>
                        </a:solidFill>
                        <a:latin typeface="Arial Black" panose="020B0A04020102020204" pitchFamily="34" charset="0"/>
                        <a:cs typeface="Times New Roman" panose="02020603050405020304" pitchFamily="18"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75000"/>
                      </a:srgbClr>
                    </a:solidFill>
                  </a:tcPr>
                </a:tc>
                <a:extLst>
                  <a:ext uri="{0D108BD9-81ED-4DB2-BD59-A6C34878D82A}">
                    <a16:rowId xmlns:a16="http://schemas.microsoft.com/office/drawing/2014/main" val="3374257260"/>
                  </a:ext>
                </a:extLst>
              </a:tr>
              <a:tr h="461222">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dirty="0">
                          <a:solidFill>
                            <a:schemeClr val="tx1"/>
                          </a:solidFill>
                          <a:latin typeface="Arial Black" panose="020B0A04020102020204" pitchFamily="34" charset="0"/>
                          <a:cs typeface="Times New Roman" panose="02020603050405020304" pitchFamily="18" charset="0"/>
                        </a:rPr>
                        <a:t>Cognition and Behaviors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50000"/>
                      </a:srgbClr>
                    </a:solidFill>
                  </a:tcPr>
                </a:tc>
                <a:extLst>
                  <a:ext uri="{0D108BD9-81ED-4DB2-BD59-A6C34878D82A}">
                    <a16:rowId xmlns:a16="http://schemas.microsoft.com/office/drawing/2014/main" val="3782252728"/>
                  </a:ext>
                </a:extLst>
              </a:tr>
              <a:tr h="5233582">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228600" marR="0" lvl="0" indent="-228600">
                        <a:lnSpc>
                          <a:spcPct val="100000"/>
                        </a:lnSpc>
                        <a:spcBef>
                          <a:spcPts val="0"/>
                        </a:spcBef>
                        <a:spcAft>
                          <a:spcPts val="0"/>
                        </a:spcAft>
                        <a:buFont typeface="Symbol" panose="05050102010706020507" pitchFamily="18" charset="2"/>
                        <a:buChar char=""/>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BIMS score (C0500) &lt;= 9</a:t>
                      </a:r>
                    </a:p>
                    <a:p>
                      <a:pPr marL="228600" marR="0" lvl="0" indent="-228600">
                        <a:lnSpc>
                          <a:spcPct val="100000"/>
                        </a:lnSpc>
                        <a:spcBef>
                          <a:spcPts val="0"/>
                        </a:spcBef>
                        <a:spcAft>
                          <a:spcPts val="0"/>
                        </a:spcAft>
                        <a:buFont typeface="Symbol" panose="05050102010706020507" pitchFamily="18" charset="2"/>
                        <a:buChar char=""/>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Coma (B0100 = 1) </a:t>
                      </a:r>
                      <a:r>
                        <a:rPr lang="en-US" sz="1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and</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 completely dependent or activity did not occur (GG0130A, GG0130C, GG0170B, GG0170C, GG0170D, GG0170E, and GG0170F all equal 01, 09 or 88)</a:t>
                      </a:r>
                    </a:p>
                    <a:p>
                      <a:pPr marL="228600" marR="0" lvl="0" indent="-228600">
                        <a:lnSpc>
                          <a:spcPct val="100000"/>
                        </a:lnSpc>
                        <a:spcBef>
                          <a:spcPts val="0"/>
                        </a:spcBef>
                        <a:spcAft>
                          <a:spcPts val="0"/>
                        </a:spcAft>
                        <a:buFont typeface="Symbol" panose="05050102010706020507" pitchFamily="18" charset="2"/>
                        <a:buChar char=""/>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Severely impaired cognitive skills for daily decision making (C1000 = 3)</a:t>
                      </a:r>
                    </a:p>
                    <a:p>
                      <a:pPr marL="228600" marR="0" lvl="0" indent="-228600">
                        <a:lnSpc>
                          <a:spcPct val="100000"/>
                        </a:lnSpc>
                        <a:spcBef>
                          <a:spcPts val="0"/>
                        </a:spcBef>
                        <a:spcAft>
                          <a:spcPts val="0"/>
                        </a:spcAft>
                        <a:buFont typeface="Symbol" panose="05050102010706020507" pitchFamily="18" charset="2"/>
                        <a:buChar char=""/>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2 or more of the following impairment indicators are present:</a:t>
                      </a:r>
                    </a:p>
                    <a:p>
                      <a:pPr marL="685800" marR="0" lvl="1" indent="-228600">
                        <a:lnSpc>
                          <a:spcPct val="100000"/>
                        </a:lnSpc>
                        <a:spcBef>
                          <a:spcPts val="0"/>
                        </a:spcBef>
                        <a:spcAft>
                          <a:spcPts val="0"/>
                        </a:spcAft>
                        <a:buFont typeface="Courier New" panose="02070309020205020404" pitchFamily="49" charset="0"/>
                        <a:buChar char="o"/>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Problem being understood (B0700 &gt; 0)</a:t>
                      </a:r>
                    </a:p>
                    <a:p>
                      <a:pPr marL="685800" marR="0" lvl="1" indent="-228600">
                        <a:lnSpc>
                          <a:spcPct val="100000"/>
                        </a:lnSpc>
                        <a:spcBef>
                          <a:spcPts val="0"/>
                        </a:spcBef>
                        <a:spcAft>
                          <a:spcPts val="0"/>
                        </a:spcAft>
                        <a:buFont typeface="Courier New" panose="02070309020205020404" pitchFamily="49" charset="0"/>
                        <a:buChar char="o"/>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Short-term memory problem (C0700 = 1)</a:t>
                      </a:r>
                    </a:p>
                    <a:p>
                      <a:pPr marL="685800" marR="0" lvl="1" indent="-228600">
                        <a:lnSpc>
                          <a:spcPct val="100000"/>
                        </a:lnSpc>
                        <a:spcBef>
                          <a:spcPts val="0"/>
                        </a:spcBef>
                        <a:spcAft>
                          <a:spcPts val="0"/>
                        </a:spcAft>
                        <a:buFont typeface="Courier New" panose="02070309020205020404" pitchFamily="49" charset="0"/>
                        <a:buChar char="o"/>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Impaired cognitive skills for daily decision making (C1000 &gt; 0)</a:t>
                      </a:r>
                    </a:p>
                    <a:p>
                      <a:pPr marL="685800" marR="0" lvl="1" indent="-457200">
                        <a:lnSpc>
                          <a:spcPct val="100000"/>
                        </a:lnSpc>
                        <a:spcBef>
                          <a:spcPts val="0"/>
                        </a:spcBef>
                        <a:spcAft>
                          <a:spcPts val="0"/>
                        </a:spcAft>
                      </a:pPr>
                      <a:r>
                        <a:rPr lang="en-US" sz="1800" b="1"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and</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742950" marR="0" lvl="1" indent="-514350">
                        <a:lnSpc>
                          <a:spcPct val="100000"/>
                        </a:lnSpc>
                        <a:spcBef>
                          <a:spcPts val="0"/>
                        </a:spcBef>
                        <a:spcAft>
                          <a:spcPts val="0"/>
                        </a:spcAft>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1 or more of the following are present:</a:t>
                      </a:r>
                    </a:p>
                    <a:p>
                      <a:pPr marL="685800" marR="0" lvl="1" indent="-228600">
                        <a:lnSpc>
                          <a:spcPct val="100000"/>
                        </a:lnSpc>
                        <a:spcBef>
                          <a:spcPts val="0"/>
                        </a:spcBef>
                        <a:spcAft>
                          <a:spcPts val="0"/>
                        </a:spcAft>
                        <a:buFont typeface="Courier New" panose="02070309020205020404" pitchFamily="49" charset="0"/>
                        <a:buChar char="o"/>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Sometimes or rarely/never makes self understood (B0700 &gt;= 2)</a:t>
                      </a:r>
                    </a:p>
                    <a:p>
                      <a:pPr marL="685800" marR="0" lvl="1" indent="-228600">
                        <a:lnSpc>
                          <a:spcPct val="100000"/>
                        </a:lnSpc>
                        <a:spcBef>
                          <a:spcPts val="0"/>
                        </a:spcBef>
                        <a:spcAft>
                          <a:spcPts val="0"/>
                        </a:spcAft>
                        <a:buFont typeface="Courier New" panose="02070309020205020404" pitchFamily="49" charset="0"/>
                        <a:buChar char="o"/>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Moderately or severely impaired cognitive skills for daily decision making (C1000 &gt;= 2)</a:t>
                      </a:r>
                    </a:p>
                    <a:p>
                      <a:pPr marL="228600" marR="0" lvl="0" indent="-228600">
                        <a:lnSpc>
                          <a:spcPct val="100000"/>
                        </a:lnSpc>
                        <a:spcBef>
                          <a:spcPts val="0"/>
                        </a:spcBef>
                        <a:spcAft>
                          <a:spcPts val="0"/>
                        </a:spcAft>
                        <a:buFont typeface="Symbol" panose="05050102010706020507" pitchFamily="18" charset="2"/>
                        <a:buChar char=""/>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Hallucinations (E0100A)</a:t>
                      </a:r>
                    </a:p>
                    <a:p>
                      <a:pPr marL="228600" marR="0" lvl="0" indent="-228600">
                        <a:lnSpc>
                          <a:spcPct val="100000"/>
                        </a:lnSpc>
                        <a:spcBef>
                          <a:spcPts val="0"/>
                        </a:spcBef>
                        <a:spcAft>
                          <a:spcPts val="0"/>
                        </a:spcAft>
                        <a:buFont typeface="Symbol" panose="05050102010706020507" pitchFamily="18" charset="2"/>
                        <a:buChar char=""/>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Delusions (E0100B)</a:t>
                      </a:r>
                    </a:p>
                    <a:p>
                      <a:pPr marL="228600" marR="0" lvl="0" indent="-228600">
                        <a:lnSpc>
                          <a:spcPct val="100000"/>
                        </a:lnSpc>
                        <a:spcBef>
                          <a:spcPts val="0"/>
                        </a:spcBef>
                        <a:spcAft>
                          <a:spcPts val="0"/>
                        </a:spcAft>
                        <a:buFont typeface="Symbol" panose="05050102010706020507" pitchFamily="18" charset="2"/>
                        <a:buChar char=""/>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Physical behaviors directed toward others (E0200A = 2 or 3)</a:t>
                      </a:r>
                    </a:p>
                    <a:p>
                      <a:pPr marL="228600" marR="0" lvl="0" indent="-228600">
                        <a:lnSpc>
                          <a:spcPct val="100000"/>
                        </a:lnSpc>
                        <a:spcBef>
                          <a:spcPts val="0"/>
                        </a:spcBef>
                        <a:spcAft>
                          <a:spcPts val="0"/>
                        </a:spcAft>
                        <a:buFont typeface="Symbol" panose="05050102010706020507" pitchFamily="18" charset="2"/>
                        <a:buChar char=""/>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Verbal behavioral symptoms directed toward others (E0200B = 2 or 3)</a:t>
                      </a:r>
                    </a:p>
                    <a:p>
                      <a:pPr marL="228600" marR="0" lvl="0" indent="-228600">
                        <a:lnSpc>
                          <a:spcPct val="100000"/>
                        </a:lnSpc>
                        <a:spcBef>
                          <a:spcPts val="0"/>
                        </a:spcBef>
                        <a:spcAft>
                          <a:spcPts val="0"/>
                        </a:spcAft>
                        <a:buFont typeface="Symbol" panose="05050102010706020507" pitchFamily="18" charset="2"/>
                        <a:buChar char=""/>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Other behavioral symptoms not directed toward others (E0200C = 2 or 3)</a:t>
                      </a:r>
                    </a:p>
                    <a:p>
                      <a:pPr marL="228600" marR="0" lvl="0" indent="-228600">
                        <a:lnSpc>
                          <a:spcPct val="100000"/>
                        </a:lnSpc>
                        <a:spcBef>
                          <a:spcPts val="0"/>
                        </a:spcBef>
                        <a:spcAft>
                          <a:spcPts val="0"/>
                        </a:spcAft>
                        <a:buFont typeface="Symbol" panose="05050102010706020507" pitchFamily="18" charset="2"/>
                        <a:buChar char=""/>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Rejection of care (E0800 = 2 or 3)</a:t>
                      </a:r>
                    </a:p>
                    <a:p>
                      <a:pPr marL="228600" marR="0" lvl="0" indent="-228600">
                        <a:lnSpc>
                          <a:spcPct val="100000"/>
                        </a:lnSpc>
                        <a:spcBef>
                          <a:spcPts val="0"/>
                        </a:spcBef>
                        <a:spcAft>
                          <a:spcPts val="0"/>
                        </a:spcAft>
                        <a:buFont typeface="Symbol" panose="05050102010706020507" pitchFamily="18" charset="2"/>
                        <a:buChar char=""/>
                      </a:pP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Wandering (E0900 = 2 or 3)</a:t>
                      </a:r>
                      <a:endParaRPr lang="en-US" sz="1800" b="1" baseline="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extLst>
                  <a:ext uri="{0D108BD9-81ED-4DB2-BD59-A6C34878D82A}">
                    <a16:rowId xmlns:a16="http://schemas.microsoft.com/office/drawing/2014/main" val="619604548"/>
                  </a:ext>
                </a:extLst>
              </a:tr>
            </a:tbl>
          </a:graphicData>
        </a:graphic>
      </p:graphicFrame>
    </p:spTree>
    <p:extLst>
      <p:ext uri="{BB962C8B-B14F-4D97-AF65-F5344CB8AC3E}">
        <p14:creationId xmlns:p14="http://schemas.microsoft.com/office/powerpoint/2010/main" val="13660329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914400"/>
            <a:ext cx="8839200" cy="5943600"/>
          </a:xfrm>
        </p:spPr>
        <p:txBody>
          <a:bodyPr>
            <a:normAutofit/>
          </a:bodyPr>
          <a:lstStyle/>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p:txBody>
      </p:sp>
      <p:graphicFrame>
        <p:nvGraphicFramePr>
          <p:cNvPr id="2" name="Table 1">
            <a:extLst>
              <a:ext uri="{FF2B5EF4-FFF2-40B4-BE49-F238E27FC236}">
                <a16:creationId xmlns:a16="http://schemas.microsoft.com/office/drawing/2014/main" id="{FC4D8CFC-A960-088E-A3D4-B3D6E12364ED}"/>
              </a:ext>
            </a:extLst>
          </p:cNvPr>
          <p:cNvGraphicFramePr>
            <a:graphicFrameLocks noGrp="1"/>
          </p:cNvGraphicFramePr>
          <p:nvPr>
            <p:extLst>
              <p:ext uri="{D42A27DB-BD31-4B8C-83A1-F6EECF244321}">
                <p14:modId xmlns:p14="http://schemas.microsoft.com/office/powerpoint/2010/main" val="2301698082"/>
              </p:ext>
            </p:extLst>
          </p:nvPr>
        </p:nvGraphicFramePr>
        <p:xfrm>
          <a:off x="1455420" y="1497854"/>
          <a:ext cx="9281160" cy="3862292"/>
        </p:xfrm>
        <a:graphic>
          <a:graphicData uri="http://schemas.openxmlformats.org/drawingml/2006/table">
            <a:tbl>
              <a:tblPr firstRow="1" bandRow="1"/>
              <a:tblGrid>
                <a:gridCol w="2583180">
                  <a:extLst>
                    <a:ext uri="{9D8B030D-6E8A-4147-A177-3AD203B41FA5}">
                      <a16:colId xmlns:a16="http://schemas.microsoft.com/office/drawing/2014/main" val="2282750686"/>
                    </a:ext>
                  </a:extLst>
                </a:gridCol>
                <a:gridCol w="3048000">
                  <a:extLst>
                    <a:ext uri="{9D8B030D-6E8A-4147-A177-3AD203B41FA5}">
                      <a16:colId xmlns:a16="http://schemas.microsoft.com/office/drawing/2014/main" val="4150994847"/>
                    </a:ext>
                  </a:extLst>
                </a:gridCol>
                <a:gridCol w="1830145">
                  <a:extLst>
                    <a:ext uri="{9D8B030D-6E8A-4147-A177-3AD203B41FA5}">
                      <a16:colId xmlns:a16="http://schemas.microsoft.com/office/drawing/2014/main" val="2159089375"/>
                    </a:ext>
                  </a:extLst>
                </a:gridCol>
                <a:gridCol w="1819835">
                  <a:extLst>
                    <a:ext uri="{9D8B030D-6E8A-4147-A177-3AD203B41FA5}">
                      <a16:colId xmlns:a16="http://schemas.microsoft.com/office/drawing/2014/main" val="2898088537"/>
                    </a:ext>
                  </a:extLst>
                </a:gridCol>
              </a:tblGrid>
              <a:tr h="1382296">
                <a:tc gridSpan="4">
                  <a:txBody>
                    <a:bodyPr/>
                    <a:lstStyle>
                      <a:lvl1pPr marL="0" algn="l" defTabSz="457200" rtl="0" eaLnBrk="1" latinLnBrk="0" hangingPunct="1">
                        <a:defRPr sz="1800" b="1" kern="1200">
                          <a:solidFill>
                            <a:schemeClr val="dk1"/>
                          </a:solidFill>
                          <a:latin typeface="Calibri"/>
                        </a:defRPr>
                      </a:lvl1pPr>
                      <a:lvl2pPr marL="457200" algn="l" defTabSz="457200" rtl="0" eaLnBrk="1" latinLnBrk="0" hangingPunct="1">
                        <a:defRPr sz="1800" b="1" kern="1200">
                          <a:solidFill>
                            <a:schemeClr val="dk1"/>
                          </a:solidFill>
                          <a:latin typeface="Calibri"/>
                        </a:defRPr>
                      </a:lvl2pPr>
                      <a:lvl3pPr marL="914400" algn="l" defTabSz="457200" rtl="0" eaLnBrk="1" latinLnBrk="0" hangingPunct="1">
                        <a:defRPr sz="1800" b="1" kern="1200">
                          <a:solidFill>
                            <a:schemeClr val="dk1"/>
                          </a:solidFill>
                          <a:latin typeface="Calibri"/>
                        </a:defRPr>
                      </a:lvl3pPr>
                      <a:lvl4pPr marL="1371600" algn="l" defTabSz="457200" rtl="0" eaLnBrk="1" latinLnBrk="0" hangingPunct="1">
                        <a:defRPr sz="1800" b="1" kern="1200">
                          <a:solidFill>
                            <a:schemeClr val="dk1"/>
                          </a:solidFill>
                          <a:latin typeface="Calibri"/>
                        </a:defRPr>
                      </a:lvl4pPr>
                      <a:lvl5pPr marL="1828800" algn="l" defTabSz="457200" rtl="0" eaLnBrk="1" latinLnBrk="0" hangingPunct="1">
                        <a:defRPr sz="1800" b="1" kern="1200">
                          <a:solidFill>
                            <a:schemeClr val="dk1"/>
                          </a:solidFill>
                          <a:latin typeface="Calibri"/>
                        </a:defRPr>
                      </a:lvl5pPr>
                      <a:lvl6pPr marL="2286000" algn="l" defTabSz="457200" rtl="0" eaLnBrk="1" latinLnBrk="0" hangingPunct="1">
                        <a:defRPr sz="1800" b="1" kern="1200">
                          <a:solidFill>
                            <a:schemeClr val="dk1"/>
                          </a:solidFill>
                          <a:latin typeface="Calibri"/>
                        </a:defRPr>
                      </a:lvl6pPr>
                      <a:lvl7pPr marL="2743200" algn="l" defTabSz="457200" rtl="0" eaLnBrk="1" latinLnBrk="0" hangingPunct="1">
                        <a:defRPr sz="1800" b="1" kern="1200">
                          <a:solidFill>
                            <a:schemeClr val="dk1"/>
                          </a:solidFill>
                          <a:latin typeface="Calibri"/>
                        </a:defRPr>
                      </a:lvl7pPr>
                      <a:lvl8pPr marL="3200400" algn="l" defTabSz="457200" rtl="0" eaLnBrk="1" latinLnBrk="0" hangingPunct="1">
                        <a:defRPr sz="1800" b="1" kern="1200">
                          <a:solidFill>
                            <a:schemeClr val="dk1"/>
                          </a:solidFill>
                          <a:latin typeface="Calibri"/>
                        </a:defRPr>
                      </a:lvl8pPr>
                      <a:lvl9pPr marL="3657600" algn="l" defTabSz="457200" rtl="0" eaLnBrk="1" latinLnBrk="0" hangingPunct="1">
                        <a:defRPr sz="1800" b="1" kern="1200">
                          <a:solidFill>
                            <a:schemeClr val="dk1"/>
                          </a:solidFill>
                          <a:latin typeface="Calibri"/>
                        </a:defRPr>
                      </a:lvl9pPr>
                    </a:lstStyle>
                    <a:p>
                      <a:pPr algn="ctr"/>
                      <a:r>
                        <a:rPr kumimoji="0" lang="en-US" sz="3200" b="1"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Behavior Symptoms &amp;</a:t>
                      </a:r>
                    </a:p>
                    <a:p>
                      <a:pPr algn="ctr"/>
                      <a:r>
                        <a:rPr kumimoji="0" lang="en-US" sz="3200" b="1"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Cognitive Performance</a:t>
                      </a:r>
                      <a:endParaRPr lang="en-US" sz="3200" u="sng" dirty="0">
                        <a:solidFill>
                          <a:schemeClr val="tx1"/>
                        </a:solidFill>
                        <a:latin typeface="Arial Black" panose="020B0A04020102020204" pitchFamily="34" charset="0"/>
                        <a:cs typeface="Times New Roman" panose="02020603050405020304" pitchFamily="18"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75000"/>
                      </a:srgb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1586040856"/>
                  </a:ext>
                </a:extLst>
              </a:tr>
              <a:tr h="66811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dirty="0">
                          <a:solidFill>
                            <a:schemeClr val="tx1"/>
                          </a:solidFill>
                          <a:latin typeface="Arial Black" panose="020B0A04020102020204" pitchFamily="34" charset="0"/>
                          <a:cs typeface="Arial" panose="020B0604020202020204" pitchFamily="34" charset="0"/>
                        </a:rPr>
                        <a:t>Nursing</a:t>
                      </a:r>
                    </a:p>
                    <a:p>
                      <a:pPr algn="ctr"/>
                      <a:r>
                        <a:rPr lang="en-US" sz="2200" b="1" u="none" dirty="0">
                          <a:solidFill>
                            <a:schemeClr val="tx1"/>
                          </a:solidFill>
                          <a:latin typeface="Arial Black" panose="020B0A04020102020204" pitchFamily="34" charset="0"/>
                          <a:cs typeface="Arial" panose="020B0604020202020204" pitchFamily="34" charset="0"/>
                        </a:rPr>
                        <a:t>Function Score</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5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dirty="0">
                          <a:solidFill>
                            <a:schemeClr val="tx1"/>
                          </a:solidFill>
                          <a:latin typeface="Arial Black" panose="020B0A04020102020204" pitchFamily="34" charset="0"/>
                          <a:cs typeface="Arial" panose="020B0604020202020204" pitchFamily="34" charset="0"/>
                        </a:rPr>
                        <a:t>Restorative</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5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baseline="0" dirty="0">
                          <a:solidFill>
                            <a:schemeClr val="tx1"/>
                          </a:solidFill>
                          <a:latin typeface="Arial Black" panose="020B0A04020102020204" pitchFamily="34" charset="0"/>
                          <a:cs typeface="Arial" panose="020B0604020202020204" pitchFamily="34" charset="0"/>
                        </a:rPr>
                        <a:t>CMG</a:t>
                      </a:r>
                      <a:endParaRPr lang="en-US" sz="2200" b="1" u="none" dirty="0">
                        <a:solidFill>
                          <a:schemeClr val="tx1"/>
                        </a:solidFill>
                        <a:latin typeface="Arial Black" panose="020B0A040201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5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dirty="0">
                          <a:latin typeface="Arial Black" panose="020B0A04020102020204" pitchFamily="34" charset="0"/>
                          <a:cs typeface="Arial" panose="020B0604020202020204" pitchFamily="34" charset="0"/>
                        </a:rPr>
                        <a:t>CMI</a:t>
                      </a:r>
                      <a:endParaRPr lang="en-US" sz="2200" b="1" u="none" dirty="0">
                        <a:solidFill>
                          <a:schemeClr val="tx1"/>
                        </a:solidFill>
                        <a:latin typeface="Arial Black" panose="020B0A040201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50000"/>
                      </a:srgbClr>
                    </a:solidFill>
                  </a:tcPr>
                </a:tc>
                <a:extLst>
                  <a:ext uri="{0D108BD9-81ED-4DB2-BD59-A6C34878D82A}">
                    <a16:rowId xmlns:a16="http://schemas.microsoft.com/office/drawing/2014/main" val="3143222680"/>
                  </a:ext>
                </a:extLst>
              </a:tr>
              <a:tr h="858998">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11-16</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2 or more services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BAB2</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0.98</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extLst>
                  <a:ext uri="{0D108BD9-81ED-4DB2-BD59-A6C34878D82A}">
                    <a16:rowId xmlns:a16="http://schemas.microsoft.com/office/drawing/2014/main" val="581598916"/>
                  </a:ext>
                </a:extLst>
              </a:tr>
              <a:tr h="858998">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11-16</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0-1 services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BAB1</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0.94</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008C95">
                        <a:alpha val="25000"/>
                      </a:srgbClr>
                    </a:solidFill>
                  </a:tcPr>
                </a:tc>
                <a:extLst>
                  <a:ext uri="{0D108BD9-81ED-4DB2-BD59-A6C34878D82A}">
                    <a16:rowId xmlns:a16="http://schemas.microsoft.com/office/drawing/2014/main" val="3348379978"/>
                  </a:ext>
                </a:extLst>
              </a:tr>
            </a:tbl>
          </a:graphicData>
        </a:graphic>
      </p:graphicFrame>
    </p:spTree>
    <p:extLst>
      <p:ext uri="{BB962C8B-B14F-4D97-AF65-F5344CB8AC3E}">
        <p14:creationId xmlns:p14="http://schemas.microsoft.com/office/powerpoint/2010/main" val="13184033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914400"/>
            <a:ext cx="8839200" cy="5943600"/>
          </a:xfrm>
        </p:spPr>
        <p:txBody>
          <a:bodyPr>
            <a:normAutofit/>
          </a:bodyPr>
          <a:lstStyle/>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a:p>
            <a:pPr marL="0" indent="0">
              <a:spcBef>
                <a:spcPts val="0"/>
              </a:spcBef>
              <a:buNone/>
            </a:pPr>
            <a:endParaRPr lang="en-US" sz="2800" b="1" dirty="0"/>
          </a:p>
        </p:txBody>
      </p:sp>
      <p:graphicFrame>
        <p:nvGraphicFramePr>
          <p:cNvPr id="2" name="Table 1">
            <a:extLst>
              <a:ext uri="{FF2B5EF4-FFF2-40B4-BE49-F238E27FC236}">
                <a16:creationId xmlns:a16="http://schemas.microsoft.com/office/drawing/2014/main" id="{384B0B8D-3BA0-24D1-1BBE-4146AEC4A473}"/>
              </a:ext>
            </a:extLst>
          </p:cNvPr>
          <p:cNvGraphicFramePr>
            <a:graphicFrameLocks noGrp="1"/>
          </p:cNvGraphicFramePr>
          <p:nvPr>
            <p:extLst>
              <p:ext uri="{D42A27DB-BD31-4B8C-83A1-F6EECF244321}">
                <p14:modId xmlns:p14="http://schemas.microsoft.com/office/powerpoint/2010/main" val="111740048"/>
              </p:ext>
            </p:extLst>
          </p:nvPr>
        </p:nvGraphicFramePr>
        <p:xfrm>
          <a:off x="883920" y="868681"/>
          <a:ext cx="10424160" cy="5209211"/>
        </p:xfrm>
        <a:graphic>
          <a:graphicData uri="http://schemas.openxmlformats.org/drawingml/2006/table">
            <a:tbl>
              <a:tblPr firstRow="1" bandRow="1"/>
              <a:tblGrid>
                <a:gridCol w="4441818">
                  <a:extLst>
                    <a:ext uri="{9D8B030D-6E8A-4147-A177-3AD203B41FA5}">
                      <a16:colId xmlns:a16="http://schemas.microsoft.com/office/drawing/2014/main" val="3574874245"/>
                    </a:ext>
                  </a:extLst>
                </a:gridCol>
                <a:gridCol w="1910404">
                  <a:extLst>
                    <a:ext uri="{9D8B030D-6E8A-4147-A177-3AD203B41FA5}">
                      <a16:colId xmlns:a16="http://schemas.microsoft.com/office/drawing/2014/main" val="3634762159"/>
                    </a:ext>
                  </a:extLst>
                </a:gridCol>
                <a:gridCol w="2107964">
                  <a:extLst>
                    <a:ext uri="{9D8B030D-6E8A-4147-A177-3AD203B41FA5}">
                      <a16:colId xmlns:a16="http://schemas.microsoft.com/office/drawing/2014/main" val="277526058"/>
                    </a:ext>
                  </a:extLst>
                </a:gridCol>
                <a:gridCol w="1057529">
                  <a:extLst>
                    <a:ext uri="{9D8B030D-6E8A-4147-A177-3AD203B41FA5}">
                      <a16:colId xmlns:a16="http://schemas.microsoft.com/office/drawing/2014/main" val="2377579141"/>
                    </a:ext>
                  </a:extLst>
                </a:gridCol>
                <a:gridCol w="906445">
                  <a:extLst>
                    <a:ext uri="{9D8B030D-6E8A-4147-A177-3AD203B41FA5}">
                      <a16:colId xmlns:a16="http://schemas.microsoft.com/office/drawing/2014/main" val="2950409095"/>
                    </a:ext>
                  </a:extLst>
                </a:gridCol>
              </a:tblGrid>
              <a:tr h="889313">
                <a:tc gridSpan="5">
                  <a:txBody>
                    <a:bodyPr/>
                    <a:lstStyle>
                      <a:lvl1pPr marL="0" algn="l" defTabSz="457200" rtl="0" eaLnBrk="1" latinLnBrk="0" hangingPunct="1">
                        <a:defRPr sz="1800" b="1" kern="1200">
                          <a:solidFill>
                            <a:schemeClr val="dk1"/>
                          </a:solidFill>
                          <a:latin typeface="Calibri"/>
                        </a:defRPr>
                      </a:lvl1pPr>
                      <a:lvl2pPr marL="457200" algn="l" defTabSz="457200" rtl="0" eaLnBrk="1" latinLnBrk="0" hangingPunct="1">
                        <a:defRPr sz="1800" b="1" kern="1200">
                          <a:solidFill>
                            <a:schemeClr val="dk1"/>
                          </a:solidFill>
                          <a:latin typeface="Calibri"/>
                        </a:defRPr>
                      </a:lvl2pPr>
                      <a:lvl3pPr marL="914400" algn="l" defTabSz="457200" rtl="0" eaLnBrk="1" latinLnBrk="0" hangingPunct="1">
                        <a:defRPr sz="1800" b="1" kern="1200">
                          <a:solidFill>
                            <a:schemeClr val="dk1"/>
                          </a:solidFill>
                          <a:latin typeface="Calibri"/>
                        </a:defRPr>
                      </a:lvl3pPr>
                      <a:lvl4pPr marL="1371600" algn="l" defTabSz="457200" rtl="0" eaLnBrk="1" latinLnBrk="0" hangingPunct="1">
                        <a:defRPr sz="1800" b="1" kern="1200">
                          <a:solidFill>
                            <a:schemeClr val="dk1"/>
                          </a:solidFill>
                          <a:latin typeface="Calibri"/>
                        </a:defRPr>
                      </a:lvl4pPr>
                      <a:lvl5pPr marL="1828800" algn="l" defTabSz="457200" rtl="0" eaLnBrk="1" latinLnBrk="0" hangingPunct="1">
                        <a:defRPr sz="1800" b="1" kern="1200">
                          <a:solidFill>
                            <a:schemeClr val="dk1"/>
                          </a:solidFill>
                          <a:latin typeface="Calibri"/>
                        </a:defRPr>
                      </a:lvl5pPr>
                      <a:lvl6pPr marL="2286000" algn="l" defTabSz="457200" rtl="0" eaLnBrk="1" latinLnBrk="0" hangingPunct="1">
                        <a:defRPr sz="1800" b="1" kern="1200">
                          <a:solidFill>
                            <a:schemeClr val="dk1"/>
                          </a:solidFill>
                          <a:latin typeface="Calibri"/>
                        </a:defRPr>
                      </a:lvl6pPr>
                      <a:lvl7pPr marL="2743200" algn="l" defTabSz="457200" rtl="0" eaLnBrk="1" latinLnBrk="0" hangingPunct="1">
                        <a:defRPr sz="1800" b="1" kern="1200">
                          <a:solidFill>
                            <a:schemeClr val="dk1"/>
                          </a:solidFill>
                          <a:latin typeface="Calibri"/>
                        </a:defRPr>
                      </a:lvl7pPr>
                      <a:lvl8pPr marL="3200400" algn="l" defTabSz="457200" rtl="0" eaLnBrk="1" latinLnBrk="0" hangingPunct="1">
                        <a:defRPr sz="1800" b="1" kern="1200">
                          <a:solidFill>
                            <a:schemeClr val="dk1"/>
                          </a:solidFill>
                          <a:latin typeface="Calibri"/>
                        </a:defRPr>
                      </a:lvl8pPr>
                      <a:lvl9pPr marL="3657600" algn="l" defTabSz="457200" rtl="0" eaLnBrk="1" latinLnBrk="0" hangingPunct="1">
                        <a:defRPr sz="1800" b="1" kern="1200">
                          <a:solidFill>
                            <a:schemeClr val="dk1"/>
                          </a:solidFill>
                          <a:latin typeface="Calibri"/>
                        </a:defRPr>
                      </a:lvl9pPr>
                    </a:lstStyle>
                    <a:p>
                      <a:pPr algn="ctr"/>
                      <a:r>
                        <a:rPr kumimoji="0" lang="en-US" sz="3200" b="1" i="0" u="none" strike="noStrike" kern="1200" cap="none" spc="0" normalizeH="0" baseline="0" noProof="0" dirty="0">
                          <a:ln>
                            <a:noFill/>
                          </a:ln>
                          <a:solidFill>
                            <a:schemeClr val="tx1"/>
                          </a:solidFill>
                          <a:effectLst/>
                          <a:uLnTx/>
                          <a:uFillTx/>
                          <a:latin typeface="Arial Black" panose="020B0A04020102020204" pitchFamily="34" charset="0"/>
                          <a:ea typeface="+mj-ea"/>
                          <a:cs typeface="Times New Roman" panose="02020603050405020304" pitchFamily="18" charset="0"/>
                        </a:rPr>
                        <a:t>Reduced Physical Function</a:t>
                      </a:r>
                      <a:endParaRPr lang="en-US" sz="3200" u="sng" dirty="0">
                        <a:solidFill>
                          <a:schemeClr val="tx1"/>
                        </a:solidFill>
                        <a:latin typeface="Arial Black" panose="020B0A04020102020204" pitchFamily="34" charset="0"/>
                        <a:cs typeface="Times New Roman" panose="02020603050405020304" pitchFamily="18"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75000"/>
                      </a:srgbClr>
                    </a:solidFill>
                  </a:tcPr>
                </a:tc>
                <a:tc hMerge="1">
                  <a:txBody>
                    <a:bodyPr/>
                    <a:lstStyle/>
                    <a:p>
                      <a:endParaRPr lang="en-US"/>
                    </a:p>
                  </a:txBody>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5">
                        <a:lumMod val="40000"/>
                        <a:lumOff val="60000"/>
                      </a:scheme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5">
                        <a:lumMod val="40000"/>
                        <a:lumOff val="60000"/>
                      </a:schemeClr>
                    </a:solidFill>
                  </a:tcPr>
                </a:tc>
                <a:tc hMerge="1">
                  <a:txBody>
                    <a:bodyPr/>
                    <a:lstStyle/>
                    <a:p>
                      <a:pPr algn="ctr"/>
                      <a:endParaRPr lang="en-US" sz="2000" u="sng" dirty="0">
                        <a:solidFill>
                          <a:schemeClr val="tx1"/>
                        </a:solidFill>
                        <a:latin typeface="Times New Roman" panose="02020603050405020304" pitchFamily="18" charset="0"/>
                        <a:cs typeface="Times New Roman" panose="02020603050405020304" pitchFamily="18" charset="0"/>
                      </a:endParaRPr>
                    </a:p>
                  </a:txBody>
                  <a:tcPr anchor="ctr">
                    <a:solidFill>
                      <a:schemeClr val="accent5">
                        <a:lumMod val="40000"/>
                        <a:lumOff val="60000"/>
                      </a:schemeClr>
                    </a:solidFill>
                  </a:tcPr>
                </a:tc>
                <a:extLst>
                  <a:ext uri="{0D108BD9-81ED-4DB2-BD59-A6C34878D82A}">
                    <a16:rowId xmlns:a16="http://schemas.microsoft.com/office/drawing/2014/main" val="3514276616"/>
                  </a:ext>
                </a:extLst>
              </a:tr>
              <a:tr h="1008708">
                <a:tc rowSpan="7">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Residents who do not meet the conditions of any of the previous categories, including those who would meet the criteria for the Behavioral Symptoms and Cognitive Performance category but have a Nursing Function Score less than 11 are placed in this category.</a:t>
                      </a:r>
                      <a:endParaRPr lang="en-US" sz="20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dirty="0">
                          <a:solidFill>
                            <a:schemeClr val="tx1"/>
                          </a:solidFill>
                          <a:latin typeface="Arial Black" panose="020B0A04020102020204" pitchFamily="34" charset="0"/>
                          <a:cs typeface="Times New Roman" panose="02020603050405020304" pitchFamily="18" charset="0"/>
                        </a:rPr>
                        <a:t>Nursing</a:t>
                      </a:r>
                    </a:p>
                    <a:p>
                      <a:pPr algn="ctr"/>
                      <a:r>
                        <a:rPr lang="en-US" sz="2200" b="1" u="none" dirty="0">
                          <a:solidFill>
                            <a:schemeClr val="tx1"/>
                          </a:solidFill>
                          <a:latin typeface="Arial Black" panose="020B0A04020102020204" pitchFamily="34" charset="0"/>
                          <a:cs typeface="Times New Roman" panose="02020603050405020304" pitchFamily="18" charset="0"/>
                        </a:rPr>
                        <a:t>Function Score</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5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dirty="0">
                          <a:solidFill>
                            <a:schemeClr val="tx1"/>
                          </a:solidFill>
                          <a:latin typeface="Arial Black" panose="020B0A04020102020204" pitchFamily="34" charset="0"/>
                          <a:cs typeface="Times New Roman" panose="02020603050405020304" pitchFamily="18" charset="0"/>
                        </a:rPr>
                        <a:t>Restorative</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5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baseline="0" dirty="0">
                          <a:solidFill>
                            <a:schemeClr val="tx1"/>
                          </a:solidFill>
                          <a:latin typeface="Arial Black" panose="020B0A04020102020204" pitchFamily="34" charset="0"/>
                          <a:cs typeface="Times New Roman" panose="02020603050405020304" pitchFamily="18" charset="0"/>
                        </a:rPr>
                        <a:t>CMG</a:t>
                      </a:r>
                      <a:endParaRPr lang="en-US" sz="2200" b="1" u="none" dirty="0">
                        <a:solidFill>
                          <a:schemeClr val="tx1"/>
                        </a:solidFill>
                        <a:latin typeface="Arial Black" panose="020B0A04020102020204" pitchFamily="34" charset="0"/>
                        <a:cs typeface="Times New Roman" panose="02020603050405020304" pitchFamily="18"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5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200" b="1" u="none" dirty="0">
                          <a:solidFill>
                            <a:schemeClr val="tx1"/>
                          </a:solidFill>
                          <a:latin typeface="Arial Black" panose="020B0A04020102020204" pitchFamily="34" charset="0"/>
                          <a:cs typeface="Times New Roman" panose="02020603050405020304" pitchFamily="18" charset="0"/>
                        </a:rPr>
                        <a:t>CMI</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50000"/>
                      </a:srgbClr>
                    </a:solidFill>
                  </a:tcPr>
                </a:tc>
                <a:extLst>
                  <a:ext uri="{0D108BD9-81ED-4DB2-BD59-A6C34878D82A}">
                    <a16:rowId xmlns:a16="http://schemas.microsoft.com/office/drawing/2014/main" val="3406658560"/>
                  </a:ext>
                </a:extLst>
              </a:tr>
              <a:tr h="537103">
                <a:tc vMerge="1">
                  <a:txBody>
                    <a:bodyPr/>
                    <a:lstStyle/>
                    <a:p>
                      <a:pPr marL="166688" lvl="0" indent="-166688" algn="l">
                        <a:buFont typeface="Arial" panose="020B0604020202020204" pitchFamily="34" charset="0"/>
                        <a:buChar char="•"/>
                      </a:pPr>
                      <a:r>
                        <a:rPr lang="en-US" sz="2000" kern="1200" dirty="0">
                          <a:solidFill>
                            <a:schemeClr val="dk1"/>
                          </a:solidFill>
                          <a:effectLst/>
                          <a:latin typeface="Times New Roman" panose="02020603050405020304" pitchFamily="18" charset="0"/>
                          <a:cs typeface="Times New Roman" panose="02020603050405020304" pitchFamily="18" charset="0"/>
                        </a:rPr>
                        <a:t>Tracheostomy care (O0100E2) </a:t>
                      </a:r>
                      <a:r>
                        <a:rPr lang="en-US" sz="2000" b="1" kern="1200" dirty="0">
                          <a:solidFill>
                            <a:schemeClr val="dk1"/>
                          </a:solidFill>
                          <a:effectLst/>
                          <a:latin typeface="Times New Roman" panose="02020603050405020304" pitchFamily="18" charset="0"/>
                          <a:cs typeface="Times New Roman" panose="02020603050405020304" pitchFamily="18" charset="0"/>
                        </a:rPr>
                        <a:t>and</a:t>
                      </a:r>
                      <a:r>
                        <a:rPr lang="en-US" sz="2000" kern="1200" dirty="0">
                          <a:solidFill>
                            <a:schemeClr val="dk1"/>
                          </a:solidFill>
                          <a:effectLst/>
                          <a:latin typeface="Times New Roman" panose="02020603050405020304" pitchFamily="18" charset="0"/>
                          <a:cs typeface="Times New Roman" panose="02020603050405020304" pitchFamily="18" charset="0"/>
                        </a:rPr>
                        <a:t> ventilator/respirator (O0100F2) while a resident</a:t>
                      </a:r>
                    </a:p>
                    <a:p>
                      <a:pPr marL="166688" lvl="0" indent="-166688" algn="l">
                        <a:buFont typeface="Arial" panose="020B0604020202020204" pitchFamily="34" charset="0"/>
                        <a:buChar char="•"/>
                      </a:pPr>
                      <a:endParaRPr lang="en-US" sz="2000" kern="1200" dirty="0">
                        <a:solidFill>
                          <a:schemeClr val="dk1"/>
                        </a:solidFill>
                        <a:effectLst/>
                        <a:latin typeface="Times New Roman" panose="02020603050405020304" pitchFamily="18" charset="0"/>
                        <a:cs typeface="Times New Roman" panose="02020603050405020304" pitchFamily="18" charset="0"/>
                      </a:endParaRPr>
                    </a:p>
                    <a:p>
                      <a:pPr marL="166688" lvl="0" indent="-166688" algn="l">
                        <a:buFont typeface="Arial" panose="020B0604020202020204" pitchFamily="34" charset="0"/>
                        <a:buChar char="•"/>
                      </a:pPr>
                      <a:r>
                        <a:rPr lang="en-US" sz="2000" kern="1200" dirty="0">
                          <a:solidFill>
                            <a:schemeClr val="dk1"/>
                          </a:solidFill>
                          <a:effectLst/>
                          <a:latin typeface="Times New Roman" panose="02020603050405020304" pitchFamily="18" charset="0"/>
                          <a:cs typeface="Times New Roman" panose="02020603050405020304" pitchFamily="18" charset="0"/>
                        </a:rPr>
                        <a:t>Tracheostomy care (O0100E2) </a:t>
                      </a:r>
                      <a:r>
                        <a:rPr lang="en-US" sz="2000" b="1" kern="1200" dirty="0">
                          <a:solidFill>
                            <a:schemeClr val="dk1"/>
                          </a:solidFill>
                          <a:effectLst/>
                          <a:latin typeface="Times New Roman" panose="02020603050405020304" pitchFamily="18" charset="0"/>
                          <a:cs typeface="Times New Roman" panose="02020603050405020304" pitchFamily="18" charset="0"/>
                        </a:rPr>
                        <a:t>or </a:t>
                      </a:r>
                      <a:r>
                        <a:rPr lang="en-US" sz="2000" kern="1200" dirty="0">
                          <a:solidFill>
                            <a:schemeClr val="dk1"/>
                          </a:solidFill>
                          <a:effectLst/>
                          <a:latin typeface="Times New Roman" panose="02020603050405020304" pitchFamily="18" charset="0"/>
                          <a:cs typeface="Times New Roman" panose="02020603050405020304" pitchFamily="18" charset="0"/>
                        </a:rPr>
                        <a:t>ventilator/respirator (O0100F2) while a resident</a:t>
                      </a:r>
                    </a:p>
                    <a:p>
                      <a:pPr marL="166688" lvl="0" indent="-166688" algn="l">
                        <a:buFont typeface="Arial" panose="020B0604020202020204" pitchFamily="34" charset="0"/>
                        <a:buChar char="•"/>
                      </a:pPr>
                      <a:endParaRPr lang="en-US" sz="2000" kern="1200" dirty="0">
                        <a:solidFill>
                          <a:schemeClr val="dk1"/>
                        </a:solidFill>
                        <a:effectLst/>
                        <a:latin typeface="Times New Roman" panose="02020603050405020304" pitchFamily="18" charset="0"/>
                        <a:cs typeface="Times New Roman" panose="02020603050405020304" pitchFamily="18" charset="0"/>
                      </a:endParaRPr>
                    </a:p>
                    <a:p>
                      <a:pPr marL="166688" lvl="0" indent="-166688" algn="l">
                        <a:buFont typeface="Arial" panose="020B0604020202020204" pitchFamily="34" charset="0"/>
                        <a:buChar char="•"/>
                      </a:pPr>
                      <a:r>
                        <a:rPr lang="en-US" sz="2000" kern="1200" dirty="0">
                          <a:solidFill>
                            <a:schemeClr val="dk1"/>
                          </a:solidFill>
                          <a:effectLst/>
                          <a:latin typeface="Times New Roman" panose="02020603050405020304" pitchFamily="18" charset="0"/>
                          <a:cs typeface="Times New Roman" panose="02020603050405020304" pitchFamily="18" charset="0"/>
                        </a:rPr>
                        <a:t>Infection isolation (O0100M2) while a resident</a:t>
                      </a:r>
                      <a:endParaRPr lang="en-US" sz="2000" dirty="0">
                        <a:solidFill>
                          <a:schemeClr val="tx1"/>
                        </a:solidFill>
                        <a:latin typeface="Times New Roman" panose="02020603050405020304" pitchFamily="18" charset="0"/>
                        <a:cs typeface="Times New Roman" panose="02020603050405020304" pitchFamily="18" charset="0"/>
                      </a:endParaRPr>
                    </a:p>
                  </a:txBody>
                  <a:tcPr>
                    <a:solidFill>
                      <a:schemeClr val="accent4">
                        <a:lumMod val="20000"/>
                        <a:lumOff val="80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0-5</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 2 services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PDE2</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1.48</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extLst>
                  <a:ext uri="{0D108BD9-81ED-4DB2-BD59-A6C34878D82A}">
                    <a16:rowId xmlns:a16="http://schemas.microsoft.com/office/drawing/2014/main" val="366488754"/>
                  </a:ext>
                </a:extLst>
              </a:tr>
              <a:tr h="537103">
                <a:tc vMerge="1">
                  <a:txBody>
                    <a:bodyPr/>
                    <a:lstStyle/>
                    <a:p>
                      <a:pPr algn="ctr"/>
                      <a:r>
                        <a:rPr lang="en-US" sz="2000" dirty="0">
                          <a:latin typeface="Times New Roman" panose="02020603050405020304" pitchFamily="18" charset="0"/>
                          <a:cs typeface="Times New Roman" panose="02020603050405020304" pitchFamily="18" charset="0"/>
                        </a:rPr>
                        <a:t>Tracheostomy care or ventilator/respirator</a:t>
                      </a:r>
                      <a:endParaRPr lang="en-US" sz="20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0-5</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0-1 services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PDE1</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1.39</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extLst>
                  <a:ext uri="{0D108BD9-81ED-4DB2-BD59-A6C34878D82A}">
                    <a16:rowId xmlns:a16="http://schemas.microsoft.com/office/drawing/2014/main" val="527215252"/>
                  </a:ext>
                </a:extLst>
              </a:tr>
              <a:tr h="537103">
                <a:tc vMerge="1">
                  <a:txBody>
                    <a:bodyPr/>
                    <a:lstStyle/>
                    <a:p>
                      <a:pPr algn="ctr"/>
                      <a:r>
                        <a:rPr lang="en-US" sz="2000" dirty="0">
                          <a:latin typeface="Times New Roman" panose="02020603050405020304" pitchFamily="18" charset="0"/>
                          <a:cs typeface="Times New Roman" panose="02020603050405020304" pitchFamily="18" charset="0"/>
                        </a:rPr>
                        <a:t>Infection Isolation without tracheostomy</a:t>
                      </a:r>
                      <a:r>
                        <a:rPr lang="en-US" sz="2000" baseline="0" dirty="0">
                          <a:latin typeface="Times New Roman" panose="02020603050405020304" pitchFamily="18" charset="0"/>
                          <a:cs typeface="Times New Roman" panose="02020603050405020304" pitchFamily="18" charset="0"/>
                        </a:rPr>
                        <a:t> care and without ventilator/respirator</a:t>
                      </a:r>
                      <a:endParaRPr lang="en-US" sz="20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6-14</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 2 services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PBC2</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a:solidFill>
                            <a:schemeClr val="tx1"/>
                          </a:solidFill>
                          <a:latin typeface="Arial" panose="020B0604020202020204" pitchFamily="34" charset="0"/>
                          <a:cs typeface="Arial" panose="020B0604020202020204" pitchFamily="34" charset="0"/>
                        </a:rPr>
                        <a:t>1.15</a:t>
                      </a:r>
                      <a:endParaRPr lang="en-US" sz="20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extLst>
                  <a:ext uri="{0D108BD9-81ED-4DB2-BD59-A6C34878D82A}">
                    <a16:rowId xmlns:a16="http://schemas.microsoft.com/office/drawing/2014/main" val="2192263609"/>
                  </a:ext>
                </a:extLst>
              </a:tr>
              <a:tr h="537103">
                <a:tc vMerge="1">
                  <a:txBody>
                    <a:bodyPr/>
                    <a:lstStyle/>
                    <a:p>
                      <a:pPr algn="l"/>
                      <a:endParaRPr lang="en-US" sz="2000" dirty="0">
                        <a:solidFill>
                          <a:schemeClr val="tx1"/>
                        </a:solidFill>
                        <a:latin typeface="Times New Roman" panose="02020603050405020304" pitchFamily="18" charset="0"/>
                        <a:cs typeface="Times New Roman" panose="02020603050405020304" pitchFamily="18" charset="0"/>
                      </a:endParaRPr>
                    </a:p>
                  </a:txBody>
                  <a:tcPr>
                    <a:solidFill>
                      <a:schemeClr val="accent4">
                        <a:lumMod val="20000"/>
                        <a:lumOff val="80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15-16</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Arial" panose="020B0604020202020204" pitchFamily="34" charset="0"/>
                          <a:cs typeface="Arial" panose="020B0604020202020204" pitchFamily="34" charset="0"/>
                        </a:rPr>
                        <a:t>≥ 2 services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PA2</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0.67</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extLst>
                  <a:ext uri="{0D108BD9-81ED-4DB2-BD59-A6C34878D82A}">
                    <a16:rowId xmlns:a16="http://schemas.microsoft.com/office/drawing/2014/main" val="1311647320"/>
                  </a:ext>
                </a:extLst>
              </a:tr>
              <a:tr h="537103">
                <a:tc vMerge="1">
                  <a:txBody>
                    <a:bodyPr/>
                    <a:lstStyle/>
                    <a:p>
                      <a:pPr algn="l"/>
                      <a:endParaRPr lang="en-US" sz="2000" dirty="0">
                        <a:solidFill>
                          <a:schemeClr val="tx1"/>
                        </a:solidFill>
                        <a:latin typeface="Times New Roman" panose="02020603050405020304" pitchFamily="18" charset="0"/>
                        <a:cs typeface="Times New Roman" panose="02020603050405020304" pitchFamily="18" charset="0"/>
                      </a:endParaRPr>
                    </a:p>
                  </a:txBody>
                  <a:tcPr>
                    <a:solidFill>
                      <a:schemeClr val="accent4">
                        <a:lumMod val="20000"/>
                        <a:lumOff val="80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6-14</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Arial" panose="020B0604020202020204" pitchFamily="34" charset="0"/>
                          <a:cs typeface="Arial" panose="020B0604020202020204" pitchFamily="34" charset="0"/>
                        </a:rPr>
                        <a:t>0-1 services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PBC1</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1.07</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extLst>
                  <a:ext uri="{0D108BD9-81ED-4DB2-BD59-A6C34878D82A}">
                    <a16:rowId xmlns:a16="http://schemas.microsoft.com/office/drawing/2014/main" val="2778825673"/>
                  </a:ext>
                </a:extLst>
              </a:tr>
              <a:tr h="537103">
                <a:tc vMerge="1">
                  <a:txBody>
                    <a:bodyPr/>
                    <a:lstStyle/>
                    <a:p>
                      <a:pPr algn="l"/>
                      <a:endParaRPr lang="en-US" sz="2000" dirty="0">
                        <a:solidFill>
                          <a:schemeClr val="tx1"/>
                        </a:solidFill>
                        <a:latin typeface="Times New Roman" panose="02020603050405020304" pitchFamily="18" charset="0"/>
                        <a:cs typeface="Times New Roman" panose="02020603050405020304" pitchFamily="18" charset="0"/>
                      </a:endParaRPr>
                    </a:p>
                  </a:txBody>
                  <a:tcPr>
                    <a:solidFill>
                      <a:schemeClr val="accent4">
                        <a:lumMod val="20000"/>
                        <a:lumOff val="80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15-16</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Arial" panose="020B0604020202020204" pitchFamily="34" charset="0"/>
                          <a:cs typeface="Arial" panose="020B0604020202020204" pitchFamily="34" charset="0"/>
                        </a:rPr>
                        <a:t>0-1 services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PA1</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dirty="0">
                          <a:solidFill>
                            <a:schemeClr val="tx1"/>
                          </a:solidFill>
                          <a:latin typeface="Arial" panose="020B0604020202020204" pitchFamily="34" charset="0"/>
                          <a:cs typeface="Arial" panose="020B0604020202020204" pitchFamily="34" charset="0"/>
                        </a:rPr>
                        <a:t>0.62</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E35205">
                        <a:alpha val="25000"/>
                      </a:srgbClr>
                    </a:solidFill>
                  </a:tcPr>
                </a:tc>
                <a:extLst>
                  <a:ext uri="{0D108BD9-81ED-4DB2-BD59-A6C34878D82A}">
                    <a16:rowId xmlns:a16="http://schemas.microsoft.com/office/drawing/2014/main" val="4015703938"/>
                  </a:ext>
                </a:extLst>
              </a:tr>
            </a:tbl>
          </a:graphicData>
        </a:graphic>
      </p:graphicFrame>
    </p:spTree>
    <p:extLst>
      <p:ext uri="{BB962C8B-B14F-4D97-AF65-F5344CB8AC3E}">
        <p14:creationId xmlns:p14="http://schemas.microsoft.com/office/powerpoint/2010/main" val="1326789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69FA5-4C36-5874-63D6-1851C457C6CC}"/>
              </a:ext>
            </a:extLst>
          </p:cNvPr>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Semi-Annual Case Mix Adjustments</a:t>
            </a:r>
            <a:endParaRPr lang="en-US" sz="32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AD687DE4-BC62-26BC-46DB-43518E937377}"/>
              </a:ext>
            </a:extLst>
          </p:cNvPr>
          <p:cNvSpPr>
            <a:spLocks noGrp="1"/>
          </p:cNvSpPr>
          <p:nvPr>
            <p:ph idx="1"/>
          </p:nvPr>
        </p:nvSpPr>
        <p:spPr>
          <a:xfrm>
            <a:off x="609600" y="1005840"/>
            <a:ext cx="10972800" cy="5577840"/>
          </a:xfrm>
        </p:spPr>
        <p:txBody>
          <a:bodyPr>
            <a:noAutofit/>
          </a:bodyPr>
          <a:lstStyle/>
          <a:p>
            <a:pPr marL="0" indent="0">
              <a:lnSpc>
                <a:spcPct val="107000"/>
              </a:lnSpc>
              <a:spcBef>
                <a:spcPts val="0"/>
              </a:spcBef>
              <a:buNone/>
            </a:pPr>
            <a:r>
              <a:rPr lang="en-US" sz="2400" dirty="0">
                <a:latin typeface="Arial" panose="020B0604020202020204" pitchFamily="34" charset="0"/>
                <a:ea typeface="Calibri" panose="020F0502020204030204" pitchFamily="34" charset="0"/>
                <a:cs typeface="Arial" panose="020B0604020202020204" pitchFamily="34" charset="0"/>
              </a:rPr>
              <a:t>Each facility’s patient care per diem rate will be adjusted semi-annually using a current Medicaid CMI. The Medicaid CMI will be updated based on the facility’s average Medicaid CMI from the two (2) preceding quarterly calculations. The applicable Medicaid CMI are as follows:</a:t>
            </a:r>
          </a:p>
          <a:p>
            <a:pPr>
              <a:lnSpc>
                <a:spcPct val="107000"/>
              </a:lnSpc>
              <a:spcBef>
                <a:spcPts val="0"/>
              </a:spcBef>
            </a:pPr>
            <a:r>
              <a:rPr lang="en-US" sz="2400" dirty="0">
                <a:latin typeface="Arial" panose="020B0604020202020204" pitchFamily="34" charset="0"/>
                <a:ea typeface="Calibri" panose="020F0502020204030204" pitchFamily="34" charset="0"/>
                <a:cs typeface="Arial" panose="020B0604020202020204" pitchFamily="34" charset="0"/>
              </a:rPr>
              <a:t>Effective for dates of service beginning January 1 of each year, each facility’s Medicaid CMI will be updated using the average of the preceding July 1 and October 1 quarterly Medicaid CMI calculations.</a:t>
            </a:r>
          </a:p>
          <a:p>
            <a:pPr>
              <a:lnSpc>
                <a:spcPct val="107000"/>
              </a:lnSpc>
              <a:spcBef>
                <a:spcPts val="0"/>
              </a:spcBef>
            </a:pPr>
            <a:r>
              <a:rPr lang="en-US" sz="2400" dirty="0">
                <a:latin typeface="Arial" panose="020B0604020202020204" pitchFamily="34" charset="0"/>
                <a:ea typeface="Calibri" panose="020F0502020204030204" pitchFamily="34" charset="0"/>
                <a:cs typeface="Arial" panose="020B0604020202020204" pitchFamily="34" charset="0"/>
              </a:rPr>
              <a:t>Effective for dates of service beginning July 1 of each year, each facility’s Medicaid CMI will be updated using the average of the preceding January 1 and April 1 quarterly Medicaid CMI calculations.</a:t>
            </a:r>
          </a:p>
        </p:txBody>
      </p:sp>
      <p:sp>
        <p:nvSpPr>
          <p:cNvPr id="5" name="Rectangle 4">
            <a:extLst>
              <a:ext uri="{FF2B5EF4-FFF2-40B4-BE49-F238E27FC236}">
                <a16:creationId xmlns:a16="http://schemas.microsoft.com/office/drawing/2014/main" id="{50A4AB56-F966-5E6A-2C1C-4B92A36807DB}"/>
              </a:ext>
            </a:extLst>
          </p:cNvPr>
          <p:cNvSpPr/>
          <p:nvPr/>
        </p:nvSpPr>
        <p:spPr>
          <a:xfrm>
            <a:off x="6400800" y="6400800"/>
            <a:ext cx="5486400" cy="369332"/>
          </a:xfrm>
          <a:prstGeom prst="rect">
            <a:avLst/>
          </a:prstGeom>
        </p:spPr>
        <p:txBody>
          <a:bodyPr wrap="none">
            <a:spAutoFit/>
          </a:bodyPr>
          <a:lstStyle/>
          <a:p>
            <a:pPr algn="r">
              <a:spcBef>
                <a:spcPts val="600"/>
              </a:spcBef>
            </a:pPr>
            <a:r>
              <a:rPr lang="en-US" dirty="0">
                <a:latin typeface="Arial" panose="020B0604020202020204" pitchFamily="34" charset="0"/>
                <a:ea typeface="Calibri" panose="020F0502020204030204" pitchFamily="34" charset="0"/>
                <a:cs typeface="Arial" panose="020B0604020202020204" pitchFamily="34" charset="0"/>
              </a:rPr>
              <a:t>(Draft Proposed Amendment to 13 CSR 70-10.020)</a:t>
            </a:r>
          </a:p>
        </p:txBody>
      </p:sp>
    </p:spTree>
    <p:extLst>
      <p:ext uri="{BB962C8B-B14F-4D97-AF65-F5344CB8AC3E}">
        <p14:creationId xmlns:p14="http://schemas.microsoft.com/office/powerpoint/2010/main" val="109396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Case Mix Reimbursement</a:t>
            </a:r>
          </a:p>
        </p:txBody>
      </p:sp>
      <p:sp>
        <p:nvSpPr>
          <p:cNvPr id="3" name="Content Placeholder 2"/>
          <p:cNvSpPr>
            <a:spLocks noGrp="1"/>
          </p:cNvSpPr>
          <p:nvPr>
            <p:ph idx="1"/>
          </p:nvPr>
        </p:nvSpPr>
        <p:spPr>
          <a:xfrm>
            <a:off x="609600" y="1005840"/>
            <a:ext cx="10972800" cy="5760720"/>
          </a:xfrm>
        </p:spPr>
        <p:txBody>
          <a:bodyPr>
            <a:normAutofit/>
          </a:bodyPr>
          <a:lstStyle/>
          <a:p>
            <a:pPr>
              <a:spcBef>
                <a:spcPts val="600"/>
              </a:spcBef>
            </a:pPr>
            <a:r>
              <a:rPr lang="en-US" sz="2400" dirty="0">
                <a:latin typeface="Arial" panose="020B0604020202020204" pitchFamily="34" charset="0"/>
                <a:cs typeface="Arial" panose="020B0604020202020204" pitchFamily="34" charset="0"/>
              </a:rPr>
              <a:t>Reimbursement levels differ based on the resource needs of the residents as measured by items on the MDS.</a:t>
            </a:r>
          </a:p>
          <a:p>
            <a:pPr>
              <a:spcBef>
                <a:spcPts val="600"/>
              </a:spcBef>
            </a:pPr>
            <a:r>
              <a:rPr lang="en-US" sz="2400" dirty="0">
                <a:latin typeface="Arial" panose="020B0604020202020204" pitchFamily="34" charset="0"/>
                <a:cs typeface="Arial" panose="020B0604020202020204" pitchFamily="34" charset="0"/>
              </a:rPr>
              <a:t>Residents with heavy care needs require more staff resources and payment levels should be higher than for residents with less intensive care needs.</a:t>
            </a:r>
          </a:p>
          <a:p>
            <a:pPr>
              <a:spcBef>
                <a:spcPts val="600"/>
              </a:spcBef>
            </a:pPr>
            <a:r>
              <a:rPr lang="en-US" sz="2400" dirty="0">
                <a:latin typeface="Arial" panose="020B0604020202020204" pitchFamily="34" charset="0"/>
                <a:cs typeface="Arial" panose="020B0604020202020204" pitchFamily="34" charset="0"/>
              </a:rPr>
              <a:t>CMI is a weight or numeric score assigned to a resident classification system grouping that reflects the relative resources predicted to care for a resident.</a:t>
            </a:r>
          </a:p>
          <a:p>
            <a:pPr>
              <a:spcBef>
                <a:spcPts val="600"/>
              </a:spcBef>
            </a:pPr>
            <a:r>
              <a:rPr lang="en-US" sz="2400" dirty="0">
                <a:latin typeface="Arial" panose="020B0604020202020204" pitchFamily="34" charset="0"/>
                <a:cs typeface="Arial" panose="020B0604020202020204" pitchFamily="34" charset="0"/>
              </a:rPr>
              <a:t>The average acuity level of patients in a facility can be determined and expressed by calculating an average of the individual CMI values for each resident.</a:t>
            </a:r>
          </a:p>
        </p:txBody>
      </p:sp>
    </p:spTree>
    <p:extLst>
      <p:ext uri="{BB962C8B-B14F-4D97-AF65-F5344CB8AC3E}">
        <p14:creationId xmlns:p14="http://schemas.microsoft.com/office/powerpoint/2010/main" val="13514637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69FA5-4C36-5874-63D6-1851C457C6CC}"/>
              </a:ext>
            </a:extLst>
          </p:cNvPr>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Facility CMI Calculations</a:t>
            </a:r>
            <a:endParaRPr lang="en-US" sz="32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AD687DE4-BC62-26BC-46DB-43518E937377}"/>
              </a:ext>
            </a:extLst>
          </p:cNvPr>
          <p:cNvSpPr>
            <a:spLocks noGrp="1"/>
          </p:cNvSpPr>
          <p:nvPr>
            <p:ph idx="1"/>
          </p:nvPr>
        </p:nvSpPr>
        <p:spPr>
          <a:xfrm>
            <a:off x="609600" y="1005840"/>
            <a:ext cx="11247120" cy="5486400"/>
          </a:xfrm>
        </p:spPr>
        <p:txBody>
          <a:bodyPr>
            <a:noAutofit/>
          </a:bodyPr>
          <a:lstStyle/>
          <a:p>
            <a:pPr>
              <a:lnSpc>
                <a:spcPct val="107000"/>
              </a:lnSpc>
              <a:spcBef>
                <a:spcPts val="0"/>
              </a:spcBef>
            </a:pPr>
            <a:r>
              <a:rPr lang="en-US" sz="2400" dirty="0">
                <a:latin typeface="Arial" panose="020B0604020202020204" pitchFamily="34" charset="0"/>
                <a:ea typeface="Calibri" panose="020F0502020204030204" pitchFamily="34" charset="0"/>
                <a:cs typeface="Arial" panose="020B0604020202020204" pitchFamily="34" charset="0"/>
              </a:rPr>
              <a:t>Facility CMI calculations will be based on quarterly point-in-time data snapshots. These snapshot dates are January 1, April 1, July 1, and October 1.</a:t>
            </a:r>
          </a:p>
          <a:p>
            <a:pPr>
              <a:lnSpc>
                <a:spcPct val="107000"/>
              </a:lnSpc>
              <a:spcBef>
                <a:spcPts val="0"/>
              </a:spcBef>
            </a:pPr>
            <a:r>
              <a:rPr lang="en-US" sz="2400" dirty="0">
                <a:latin typeface="Arial" panose="020B0604020202020204" pitchFamily="34" charset="0"/>
                <a:ea typeface="Calibri" panose="020F0502020204030204" pitchFamily="34" charset="0"/>
                <a:cs typeface="Arial" panose="020B0604020202020204" pitchFamily="34" charset="0"/>
              </a:rPr>
              <a:t>The midnight census will determine the residents that are included in the facility’s CMI.</a:t>
            </a:r>
          </a:p>
          <a:p>
            <a:pPr>
              <a:lnSpc>
                <a:spcPct val="107000"/>
              </a:lnSpc>
              <a:spcBef>
                <a:spcPts val="0"/>
              </a:spcBef>
            </a:pPr>
            <a:r>
              <a:rPr lang="en-US" sz="2400" dirty="0">
                <a:latin typeface="Arial" panose="020B0604020202020204" pitchFamily="34" charset="0"/>
                <a:ea typeface="Calibri" panose="020F0502020204030204" pitchFamily="34" charset="0"/>
                <a:cs typeface="Arial" panose="020B0604020202020204" pitchFamily="34" charset="0"/>
              </a:rPr>
              <a:t>The MDS Assessment Reference Date (ARD) will be used to determine the assessments included in each quarterly CMI calculation.</a:t>
            </a:r>
          </a:p>
          <a:p>
            <a:pPr>
              <a:lnSpc>
                <a:spcPct val="107000"/>
              </a:lnSpc>
              <a:spcBef>
                <a:spcPts val="0"/>
              </a:spcBef>
            </a:pPr>
            <a:r>
              <a:rPr lang="en-US" sz="2400" dirty="0">
                <a:latin typeface="Arial" panose="020B0604020202020204" pitchFamily="34" charset="0"/>
                <a:ea typeface="Calibri" panose="020F0502020204030204" pitchFamily="34" charset="0"/>
                <a:cs typeface="Arial" panose="020B0604020202020204" pitchFamily="34" charset="0"/>
              </a:rPr>
              <a:t>A look-back period of 180 days will be used to determine the residents include in calculating the facility CMI. The look-back period cutoff date is the day prior to the snapshot (i.e., for the January 1 CMI calculation, the ARD would need to be December 31 or earlier).</a:t>
            </a:r>
          </a:p>
          <a:p>
            <a:pPr>
              <a:lnSpc>
                <a:spcPct val="107000"/>
              </a:lnSpc>
              <a:spcBef>
                <a:spcPts val="0"/>
              </a:spcBef>
            </a:pPr>
            <a:r>
              <a:rPr lang="en-US" sz="2400" dirty="0">
                <a:latin typeface="Arial" panose="020B0604020202020204" pitchFamily="34" charset="0"/>
                <a:ea typeface="Calibri" panose="020F0502020204030204" pitchFamily="34" charset="0"/>
                <a:cs typeface="Arial" panose="020B0604020202020204" pitchFamily="34" charset="0"/>
              </a:rPr>
              <a:t>The most current MDS for a resident in the look-back period of 180 days will be used.</a:t>
            </a:r>
          </a:p>
        </p:txBody>
      </p:sp>
      <p:sp>
        <p:nvSpPr>
          <p:cNvPr id="5" name="Rectangle 4">
            <a:extLst>
              <a:ext uri="{FF2B5EF4-FFF2-40B4-BE49-F238E27FC236}">
                <a16:creationId xmlns:a16="http://schemas.microsoft.com/office/drawing/2014/main" id="{50A4AB56-F966-5E6A-2C1C-4B92A36807DB}"/>
              </a:ext>
            </a:extLst>
          </p:cNvPr>
          <p:cNvSpPr/>
          <p:nvPr/>
        </p:nvSpPr>
        <p:spPr>
          <a:xfrm>
            <a:off x="6400800" y="6400800"/>
            <a:ext cx="5486400" cy="369332"/>
          </a:xfrm>
          <a:prstGeom prst="rect">
            <a:avLst/>
          </a:prstGeom>
        </p:spPr>
        <p:txBody>
          <a:bodyPr wrap="none">
            <a:spAutoFit/>
          </a:bodyPr>
          <a:lstStyle/>
          <a:p>
            <a:pPr algn="r">
              <a:spcBef>
                <a:spcPts val="600"/>
              </a:spcBef>
            </a:pPr>
            <a:r>
              <a:rPr lang="en-US" dirty="0">
                <a:latin typeface="Arial" panose="020B0604020202020204" pitchFamily="34" charset="0"/>
                <a:ea typeface="Calibri" panose="020F0502020204030204" pitchFamily="34" charset="0"/>
                <a:cs typeface="Arial" panose="020B0604020202020204" pitchFamily="34" charset="0"/>
              </a:rPr>
              <a:t>(Draft Proposed Amendment to 13 CSR 70-10.020)</a:t>
            </a:r>
          </a:p>
        </p:txBody>
      </p:sp>
    </p:spTree>
    <p:extLst>
      <p:ext uri="{BB962C8B-B14F-4D97-AF65-F5344CB8AC3E}">
        <p14:creationId xmlns:p14="http://schemas.microsoft.com/office/powerpoint/2010/main" val="17727914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9E92D-45CC-7948-0B59-92438202AFB9}"/>
              </a:ext>
            </a:extLst>
          </p:cNvPr>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VBP Incentive</a:t>
            </a:r>
            <a:endParaRPr lang="en-US" sz="32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0CF1AC22-9C8A-EB51-7B3A-A63423A25321}"/>
              </a:ext>
            </a:extLst>
          </p:cNvPr>
          <p:cNvSpPr>
            <a:spLocks noGrp="1"/>
          </p:cNvSpPr>
          <p:nvPr>
            <p:ph idx="1"/>
          </p:nvPr>
        </p:nvSpPr>
        <p:spPr>
          <a:xfrm>
            <a:off x="609600" y="822960"/>
            <a:ext cx="10972800" cy="5715000"/>
          </a:xfrm>
        </p:spPr>
        <p:txBody>
          <a:bodyPr>
            <a:normAutofit/>
          </a:bodyPr>
          <a:lstStyle/>
          <a:p>
            <a:pPr marL="0" indent="0">
              <a:spcBef>
                <a:spcPts val="0"/>
              </a:spcBef>
              <a:buNone/>
            </a:pPr>
            <a:r>
              <a:rPr lang="en-US" sz="1800" b="0" i="0" u="none" strike="noStrike" baseline="0" dirty="0">
                <a:solidFill>
                  <a:srgbClr val="000000"/>
                </a:solidFill>
                <a:latin typeface="Arial" panose="020B0604020202020204" pitchFamily="34" charset="0"/>
                <a:cs typeface="Arial" panose="020B0604020202020204" pitchFamily="34" charset="0"/>
              </a:rPr>
              <a:t>The facility shall receive a per diem adjustment for each QM Performance threshold that it meets. The threshold for each QM is based on national cut-points used by CMS in its Five Star Rating System. Each threshold is the maximum QM value a facility can have in order to receive the per diem adjustment. These thresholds are listed in Table A3 of the </a:t>
            </a:r>
            <a:r>
              <a:rPr lang="en-US" sz="1800" b="0" i="1" u="none" strike="noStrike" baseline="0" dirty="0">
                <a:solidFill>
                  <a:srgbClr val="000000"/>
                </a:solidFill>
                <a:latin typeface="Arial" panose="020B0604020202020204" pitchFamily="34" charset="0"/>
                <a:cs typeface="Arial" panose="020B0604020202020204" pitchFamily="34" charset="0"/>
              </a:rPr>
              <a:t>Five-Star Quality Rating System</a:t>
            </a:r>
            <a:r>
              <a:rPr lang="en-US" sz="1800" b="0" i="0" u="none" strike="noStrike" baseline="0" dirty="0">
                <a:solidFill>
                  <a:srgbClr val="000000"/>
                </a:solidFill>
                <a:latin typeface="Arial" panose="020B0604020202020204" pitchFamily="34" charset="0"/>
                <a:cs typeface="Arial" panose="020B0604020202020204" pitchFamily="34" charset="0"/>
              </a:rPr>
              <a:t>: </a:t>
            </a:r>
            <a:r>
              <a:rPr lang="en-US" sz="1800" b="0" i="1" u="none" strike="noStrike" baseline="0" dirty="0">
                <a:solidFill>
                  <a:srgbClr val="000000"/>
                </a:solidFill>
                <a:latin typeface="Arial" panose="020B0604020202020204" pitchFamily="34" charset="0"/>
                <a:cs typeface="Arial" panose="020B0604020202020204" pitchFamily="34" charset="0"/>
              </a:rPr>
              <a:t>Technical Users’ Guide </a:t>
            </a:r>
            <a:r>
              <a:rPr lang="en-US" sz="1800" b="0" i="0" u="none" strike="noStrike" baseline="0" dirty="0">
                <a:solidFill>
                  <a:srgbClr val="000000"/>
                </a:solidFill>
                <a:latin typeface="Arial" panose="020B0604020202020204" pitchFamily="34" charset="0"/>
                <a:cs typeface="Arial" panose="020B0604020202020204" pitchFamily="34" charset="0"/>
              </a:rPr>
              <a:t>dated January 2017.</a:t>
            </a:r>
          </a:p>
          <a:p>
            <a:pPr marL="0" indent="0">
              <a:spcBef>
                <a:spcPts val="1200"/>
              </a:spcBef>
              <a:buNone/>
            </a:pPr>
            <a:r>
              <a:rPr lang="en-US" sz="1800" dirty="0">
                <a:solidFill>
                  <a:srgbClr val="000000"/>
                </a:solidFill>
                <a:latin typeface="Arial" panose="020B0604020202020204" pitchFamily="34" charset="0"/>
                <a:cs typeface="Arial" panose="020B0604020202020204" pitchFamily="34" charset="0"/>
              </a:rPr>
              <a:t>S</a:t>
            </a:r>
            <a:r>
              <a:rPr lang="en-US" sz="1800" i="0" u="none" strike="noStrike" baseline="0" dirty="0">
                <a:solidFill>
                  <a:srgbClr val="000000"/>
                </a:solidFill>
                <a:latin typeface="Arial" panose="020B0604020202020204" pitchFamily="34" charset="0"/>
                <a:cs typeface="Arial" panose="020B0604020202020204" pitchFamily="34" charset="0"/>
              </a:rPr>
              <a:t>FY 2025 QM Performance Measure Table. Effective for dates of service beginning July 1, 2024, the QM Performance Measure per diem adjustments are as follows:</a:t>
            </a:r>
            <a:endParaRPr lang="en-US" sz="1800" dirty="0">
              <a:solidFill>
                <a:schemeClr val="accent4"/>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4209517E-5C50-FCC3-4D1E-9429C1B6ACF8}"/>
              </a:ext>
            </a:extLst>
          </p:cNvPr>
          <p:cNvSpPr/>
          <p:nvPr/>
        </p:nvSpPr>
        <p:spPr>
          <a:xfrm>
            <a:off x="6400800" y="6400800"/>
            <a:ext cx="5486400" cy="369332"/>
          </a:xfrm>
          <a:prstGeom prst="rect">
            <a:avLst/>
          </a:prstGeom>
        </p:spPr>
        <p:txBody>
          <a:bodyPr wrap="none">
            <a:spAutoFit/>
          </a:bodyPr>
          <a:lstStyle/>
          <a:p>
            <a:pPr algn="r">
              <a:spcBef>
                <a:spcPts val="600"/>
              </a:spcBef>
            </a:pPr>
            <a:r>
              <a:rPr lang="en-US" dirty="0">
                <a:latin typeface="Arial" panose="020B0604020202020204" pitchFamily="34" charset="0"/>
                <a:ea typeface="Calibri" panose="020F0502020204030204" pitchFamily="34" charset="0"/>
                <a:cs typeface="Arial" panose="020B0604020202020204" pitchFamily="34" charset="0"/>
              </a:rPr>
              <a:t>(Draft Proposed Amendment to 13 CSR 70-10.020)</a:t>
            </a:r>
          </a:p>
        </p:txBody>
      </p:sp>
      <p:graphicFrame>
        <p:nvGraphicFramePr>
          <p:cNvPr id="5" name="Table 4">
            <a:extLst>
              <a:ext uri="{FF2B5EF4-FFF2-40B4-BE49-F238E27FC236}">
                <a16:creationId xmlns:a16="http://schemas.microsoft.com/office/drawing/2014/main" id="{67EC0827-E31F-F215-B2C3-5445D28201D1}"/>
              </a:ext>
            </a:extLst>
          </p:cNvPr>
          <p:cNvGraphicFramePr>
            <a:graphicFrameLocks noGrp="1"/>
          </p:cNvGraphicFramePr>
          <p:nvPr>
            <p:extLst>
              <p:ext uri="{D42A27DB-BD31-4B8C-83A1-F6EECF244321}">
                <p14:modId xmlns:p14="http://schemas.microsoft.com/office/powerpoint/2010/main" val="2565187104"/>
              </p:ext>
            </p:extLst>
          </p:nvPr>
        </p:nvGraphicFramePr>
        <p:xfrm>
          <a:off x="1158240" y="3013652"/>
          <a:ext cx="9875520" cy="3291843"/>
        </p:xfrm>
        <a:graphic>
          <a:graphicData uri="http://schemas.openxmlformats.org/drawingml/2006/table">
            <a:tbl>
              <a:tblPr firstRow="1" bandRow="1"/>
              <a:tblGrid>
                <a:gridCol w="4982020">
                  <a:extLst>
                    <a:ext uri="{9D8B030D-6E8A-4147-A177-3AD203B41FA5}">
                      <a16:colId xmlns:a16="http://schemas.microsoft.com/office/drawing/2014/main" val="1151606972"/>
                    </a:ext>
                  </a:extLst>
                </a:gridCol>
                <a:gridCol w="2388640">
                  <a:extLst>
                    <a:ext uri="{9D8B030D-6E8A-4147-A177-3AD203B41FA5}">
                      <a16:colId xmlns:a16="http://schemas.microsoft.com/office/drawing/2014/main" val="1792913637"/>
                    </a:ext>
                  </a:extLst>
                </a:gridCol>
                <a:gridCol w="2504860">
                  <a:extLst>
                    <a:ext uri="{9D8B030D-6E8A-4147-A177-3AD203B41FA5}">
                      <a16:colId xmlns:a16="http://schemas.microsoft.com/office/drawing/2014/main" val="451973147"/>
                    </a:ext>
                  </a:extLst>
                </a:gridCol>
              </a:tblGrid>
              <a:tr h="720106">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u="none" dirty="0">
                          <a:solidFill>
                            <a:schemeClr val="tx1"/>
                          </a:solidFill>
                          <a:latin typeface="Arial Black" panose="020B0A04020102020204" pitchFamily="34" charset="0"/>
                          <a:cs typeface="Times New Roman" panose="02020603050405020304" pitchFamily="18" charset="0"/>
                        </a:rPr>
                        <a:t>QM Performance</a:t>
                      </a:r>
                    </a:p>
                  </a:txBody>
                  <a:tcPr anchor="ctr">
                    <a:lnL w="12700" cmpd="sng">
                      <a:solidFill>
                        <a:srgbClr val="8064A2"/>
                      </a:solidFill>
                    </a:lnL>
                    <a:lnR w="12700" cap="flat" cmpd="sng" algn="ctr">
                      <a:solidFill>
                        <a:srgbClr val="8064A2"/>
                      </a:solidFill>
                      <a:prstDash val="solid"/>
                      <a:round/>
                      <a:headEnd type="none" w="med" len="med"/>
                      <a:tailEnd type="none" w="med" len="med"/>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50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b="1" u="none" dirty="0">
                          <a:solidFill>
                            <a:schemeClr val="tx1"/>
                          </a:solidFill>
                          <a:latin typeface="Arial Black" panose="020B0A04020102020204" pitchFamily="34" charset="0"/>
                          <a:cs typeface="Times New Roman" panose="02020603050405020304" pitchFamily="18" charset="0"/>
                        </a:rPr>
                        <a:t>Threshold</a:t>
                      </a:r>
                    </a:p>
                  </a:txBody>
                  <a:tcPr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50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b="1" u="none" baseline="0" dirty="0">
                          <a:solidFill>
                            <a:schemeClr val="tx1"/>
                          </a:solidFill>
                          <a:latin typeface="Arial Black" panose="020B0A04020102020204" pitchFamily="34" charset="0"/>
                          <a:cs typeface="Times New Roman" panose="02020603050405020304" pitchFamily="18" charset="0"/>
                        </a:rPr>
                        <a:t>Per Diem Adjustment</a:t>
                      </a:r>
                      <a:endParaRPr lang="en-US" sz="2000" b="1" u="none" dirty="0">
                        <a:solidFill>
                          <a:schemeClr val="tx1"/>
                        </a:solidFill>
                        <a:latin typeface="Arial Black" panose="020B0A04020102020204" pitchFamily="34" charset="0"/>
                        <a:cs typeface="Times New Roman" panose="02020603050405020304" pitchFamily="18" charset="0"/>
                      </a:endParaRPr>
                    </a:p>
                  </a:txBody>
                  <a:tcPr anchor="ctr">
                    <a:lnL w="12700" cap="flat" cmpd="sng" algn="ctr">
                      <a:solidFill>
                        <a:srgbClr val="8064A2"/>
                      </a:solidFill>
                      <a:prstDash val="solid"/>
                      <a:round/>
                      <a:headEnd type="none" w="med" len="med"/>
                      <a:tailEnd type="none" w="med" len="med"/>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50000"/>
                      </a:schemeClr>
                    </a:solidFill>
                  </a:tcPr>
                </a:tc>
                <a:extLst>
                  <a:ext uri="{0D108BD9-81ED-4DB2-BD59-A6C34878D82A}">
                    <a16:rowId xmlns:a16="http://schemas.microsoft.com/office/drawing/2014/main" val="3251067060"/>
                  </a:ext>
                </a:extLst>
              </a:tr>
              <a:tr h="367391">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Arial" panose="020B0604020202020204" pitchFamily="34" charset="0"/>
                          <a:cs typeface="Arial" panose="020B0604020202020204" pitchFamily="34" charset="0"/>
                        </a:rPr>
                        <a:t>Decline in Late-Loss ADLs</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25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&lt; or = 10.0%</a:t>
                      </a:r>
                      <a:endParaRPr lang="en-US" sz="16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25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600" dirty="0">
                          <a:solidFill>
                            <a:schemeClr val="tx1"/>
                          </a:solidFill>
                          <a:latin typeface="Arial" panose="020B0604020202020204" pitchFamily="34" charset="0"/>
                          <a:cs typeface="Arial" panose="020B0604020202020204" pitchFamily="34" charset="0"/>
                        </a:rPr>
                        <a:t>$3.04</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25000"/>
                      </a:schemeClr>
                    </a:solidFill>
                  </a:tcPr>
                </a:tc>
                <a:extLst>
                  <a:ext uri="{0D108BD9-81ED-4DB2-BD59-A6C34878D82A}">
                    <a16:rowId xmlns:a16="http://schemas.microsoft.com/office/drawing/2014/main" val="2069839715"/>
                  </a:ext>
                </a:extLst>
              </a:tr>
              <a:tr h="367391">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Arial" panose="020B0604020202020204" pitchFamily="34" charset="0"/>
                          <a:cs typeface="Arial" panose="020B0604020202020204" pitchFamily="34" charset="0"/>
                        </a:rPr>
                        <a:t>Decline in Mobility on Unit</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25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&lt; or = 8.0%</a:t>
                      </a:r>
                      <a:endParaRPr lang="en-US" sz="16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25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600" dirty="0">
                          <a:solidFill>
                            <a:schemeClr val="tx1"/>
                          </a:solidFill>
                          <a:latin typeface="Arial" panose="020B0604020202020204" pitchFamily="34" charset="0"/>
                          <a:cs typeface="Arial" panose="020B0604020202020204" pitchFamily="34" charset="0"/>
                        </a:rPr>
                        <a:t>$3.04</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25000"/>
                      </a:schemeClr>
                    </a:solidFill>
                  </a:tcPr>
                </a:tc>
                <a:extLst>
                  <a:ext uri="{0D108BD9-81ED-4DB2-BD59-A6C34878D82A}">
                    <a16:rowId xmlns:a16="http://schemas.microsoft.com/office/drawing/2014/main" val="2738843124"/>
                  </a:ext>
                </a:extLst>
              </a:tr>
              <a:tr h="367391">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Arial" panose="020B0604020202020204" pitchFamily="34" charset="0"/>
                          <a:cs typeface="Arial" panose="020B0604020202020204" pitchFamily="34" charset="0"/>
                        </a:rPr>
                        <a:t>High-Risk Residents w/ Pressure Ulcers</a:t>
                      </a:r>
                      <a:endParaRPr lang="en-US" sz="16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&lt; or = 2.7%</a:t>
                      </a:r>
                      <a:endParaRPr lang="en-US" sz="16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600" dirty="0">
                          <a:solidFill>
                            <a:schemeClr val="tx1"/>
                          </a:solidFill>
                          <a:latin typeface="Arial" panose="020B0604020202020204" pitchFamily="34" charset="0"/>
                          <a:cs typeface="Arial" panose="020B0604020202020204" pitchFamily="34" charset="0"/>
                        </a:rPr>
                        <a:t>$3.04</a:t>
                      </a:r>
                    </a:p>
                  </a:txBody>
                  <a:tcPr anchor="ctr">
                    <a:lnL w="12700" cmpd="sng">
                      <a:solidFill>
                        <a:srgbClr val="8064A2"/>
                      </a:solidFill>
                    </a:lnL>
                    <a:lnR w="12700" cmpd="sng">
                      <a:solidFill>
                        <a:srgbClr val="8064A2"/>
                      </a:solidFill>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extLst>
                  <a:ext uri="{0D108BD9-81ED-4DB2-BD59-A6C34878D82A}">
                    <a16:rowId xmlns:a16="http://schemas.microsoft.com/office/drawing/2014/main" val="1133772924"/>
                  </a:ext>
                </a:extLst>
              </a:tr>
              <a:tr h="3673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Anti-Psychotic Medications</a:t>
                      </a:r>
                    </a:p>
                  </a:txBody>
                  <a:tcPr anchor="ctr">
                    <a:lnL w="12700" cmpd="sng">
                      <a:solidFill>
                        <a:srgbClr val="8064A2"/>
                      </a:solidFill>
                    </a:lnL>
                    <a:lnR w="12700" cap="flat" cmpd="sng" algn="ctr">
                      <a:solidFill>
                        <a:srgbClr val="8064A2"/>
                      </a:solidFill>
                      <a:prstDash val="solid"/>
                      <a:round/>
                      <a:headEnd type="none" w="med" len="med"/>
                      <a:tailEnd type="none" w="med" len="med"/>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&lt; or = 6.8%</a:t>
                      </a:r>
                      <a:endParaRPr lang="en-US" sz="1600" dirty="0">
                        <a:solidFill>
                          <a:schemeClr val="tx1"/>
                        </a:solidFill>
                        <a:latin typeface="Arial" panose="020B0604020202020204" pitchFamily="34" charset="0"/>
                        <a:cs typeface="Arial" panose="020B0604020202020204" pitchFamily="34" charset="0"/>
                      </a:endParaRPr>
                    </a:p>
                  </a:txBody>
                  <a:tcPr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$3.04</a:t>
                      </a:r>
                    </a:p>
                  </a:txBody>
                  <a:tcPr anchor="ctr">
                    <a:lnL w="12700" cap="flat" cmpd="sng" algn="ctr">
                      <a:solidFill>
                        <a:srgbClr val="8064A2"/>
                      </a:solidFill>
                      <a:prstDash val="solid"/>
                      <a:round/>
                      <a:headEnd type="none" w="med" len="med"/>
                      <a:tailEnd type="none" w="med" len="med"/>
                    </a:lnL>
                    <a:lnR w="12700" cmpd="sng">
                      <a:solidFill>
                        <a:srgbClr val="8064A2"/>
                      </a:solidFill>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extLst>
                  <a:ext uri="{0D108BD9-81ED-4DB2-BD59-A6C34878D82A}">
                    <a16:rowId xmlns:a16="http://schemas.microsoft.com/office/drawing/2014/main" val="3468934847"/>
                  </a:ext>
                </a:extLst>
              </a:tr>
              <a:tr h="3673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Falls w/ Major Injury</a:t>
                      </a:r>
                    </a:p>
                  </a:txBody>
                  <a:tcPr anchor="ctr">
                    <a:lnL w="12700" cmpd="sng">
                      <a:solidFill>
                        <a:srgbClr val="8064A2"/>
                      </a:solidFill>
                    </a:lnL>
                    <a:lnR w="12700" cap="flat" cmpd="sng" algn="ctr">
                      <a:solidFill>
                        <a:srgbClr val="8064A2"/>
                      </a:solidFill>
                      <a:prstDash val="solid"/>
                      <a:round/>
                      <a:headEnd type="none" w="med" len="med"/>
                      <a:tailEnd type="none" w="med" len="med"/>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tc>
                  <a:txBody>
                    <a:bodyPr/>
                    <a:lstStyle/>
                    <a:p>
                      <a:pPr algn="ctr"/>
                      <a:r>
                        <a:rPr lang="en-US" sz="1600" dirty="0">
                          <a:solidFill>
                            <a:schemeClr val="tx1"/>
                          </a:solidFill>
                          <a:latin typeface="Arial" panose="020B0604020202020204" pitchFamily="34" charset="0"/>
                          <a:cs typeface="Arial" panose="020B0604020202020204" pitchFamily="34" charset="0"/>
                        </a:rPr>
                        <a:t>&lt; or = 1.3%</a:t>
                      </a:r>
                    </a:p>
                  </a:txBody>
                  <a:tcPr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$3.04</a:t>
                      </a:r>
                    </a:p>
                  </a:txBody>
                  <a:tcPr anchor="ctr">
                    <a:lnL w="12700" cap="flat" cmpd="sng" algn="ctr">
                      <a:solidFill>
                        <a:srgbClr val="8064A2"/>
                      </a:solidFill>
                      <a:prstDash val="solid"/>
                      <a:round/>
                      <a:headEnd type="none" w="med" len="med"/>
                      <a:tailEnd type="none" w="med" len="med"/>
                    </a:lnL>
                    <a:lnR w="12700" cmpd="sng">
                      <a:solidFill>
                        <a:srgbClr val="8064A2"/>
                      </a:solidFill>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extLst>
                  <a:ext uri="{0D108BD9-81ED-4DB2-BD59-A6C34878D82A}">
                    <a16:rowId xmlns:a16="http://schemas.microsoft.com/office/drawing/2014/main" val="829326923"/>
                  </a:ext>
                </a:extLst>
              </a:tr>
              <a:tr h="3673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In-Dwelling Catheter</a:t>
                      </a:r>
                    </a:p>
                  </a:txBody>
                  <a:tcPr anchor="ctr">
                    <a:lnL w="12700" cmpd="sng">
                      <a:solidFill>
                        <a:srgbClr val="8064A2"/>
                      </a:solidFill>
                    </a:lnL>
                    <a:lnR w="12700" cap="flat" cmpd="sng" algn="ctr">
                      <a:solidFill>
                        <a:srgbClr val="8064A2"/>
                      </a:solidFill>
                      <a:prstDash val="solid"/>
                      <a:round/>
                      <a:headEnd type="none" w="med" len="med"/>
                      <a:tailEnd type="none" w="med" len="med"/>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&lt; or = 1.1%</a:t>
                      </a:r>
                    </a:p>
                  </a:txBody>
                  <a:tcPr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$3.04</a:t>
                      </a:r>
                    </a:p>
                  </a:txBody>
                  <a:tcPr anchor="ctr">
                    <a:lnL w="12700" cap="flat" cmpd="sng" algn="ctr">
                      <a:solidFill>
                        <a:srgbClr val="8064A2"/>
                      </a:solidFill>
                      <a:prstDash val="solid"/>
                      <a:round/>
                      <a:headEnd type="none" w="med" len="med"/>
                      <a:tailEnd type="none" w="med" len="med"/>
                    </a:lnL>
                    <a:lnR w="12700" cmpd="sng">
                      <a:solidFill>
                        <a:srgbClr val="8064A2"/>
                      </a:solidFill>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extLst>
                  <a:ext uri="{0D108BD9-81ED-4DB2-BD59-A6C34878D82A}">
                    <a16:rowId xmlns:a16="http://schemas.microsoft.com/office/drawing/2014/main" val="2527435823"/>
                  </a:ext>
                </a:extLst>
              </a:tr>
              <a:tr h="3673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Urinary Tract Infection</a:t>
                      </a:r>
                    </a:p>
                  </a:txBody>
                  <a:tcPr anchor="ctr">
                    <a:lnL w="12700" cmpd="sng">
                      <a:solidFill>
                        <a:srgbClr val="8064A2"/>
                      </a:solidFill>
                    </a:lnL>
                    <a:lnR w="12700" cap="flat" cmpd="sng" algn="ctr">
                      <a:solidFill>
                        <a:srgbClr val="8064A2"/>
                      </a:solidFill>
                      <a:prstDash val="solid"/>
                      <a:round/>
                      <a:headEnd type="none" w="med" len="med"/>
                      <a:tailEnd type="none" w="med" len="med"/>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2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&lt; or = 1.9%</a:t>
                      </a:r>
                    </a:p>
                  </a:txBody>
                  <a:tcPr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2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$3.04</a:t>
                      </a:r>
                    </a:p>
                  </a:txBody>
                  <a:tcPr anchor="ctr">
                    <a:lnL w="12700" cap="flat" cmpd="sng" algn="ctr">
                      <a:solidFill>
                        <a:srgbClr val="8064A2"/>
                      </a:solidFill>
                      <a:prstDash val="solid"/>
                      <a:round/>
                      <a:headEnd type="none" w="med" len="med"/>
                      <a:tailEnd type="none" w="med" len="med"/>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25000"/>
                      </a:schemeClr>
                    </a:solidFill>
                  </a:tcPr>
                </a:tc>
                <a:extLst>
                  <a:ext uri="{0D108BD9-81ED-4DB2-BD59-A6C34878D82A}">
                    <a16:rowId xmlns:a16="http://schemas.microsoft.com/office/drawing/2014/main" val="4224611276"/>
                  </a:ext>
                </a:extLst>
              </a:tr>
            </a:tbl>
          </a:graphicData>
        </a:graphic>
      </p:graphicFrame>
    </p:spTree>
    <p:extLst>
      <p:ext uri="{BB962C8B-B14F-4D97-AF65-F5344CB8AC3E}">
        <p14:creationId xmlns:p14="http://schemas.microsoft.com/office/powerpoint/2010/main" val="36643411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9E92D-45CC-7948-0B59-92438202AFB9}"/>
              </a:ext>
            </a:extLst>
          </p:cNvPr>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VBP Incentive</a:t>
            </a:r>
            <a:endParaRPr lang="en-US" sz="32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0CF1AC22-9C8A-EB51-7B3A-A63423A25321}"/>
              </a:ext>
            </a:extLst>
          </p:cNvPr>
          <p:cNvSpPr>
            <a:spLocks noGrp="1"/>
          </p:cNvSpPr>
          <p:nvPr>
            <p:ph idx="1"/>
          </p:nvPr>
        </p:nvSpPr>
        <p:spPr>
          <a:xfrm>
            <a:off x="609600" y="822960"/>
            <a:ext cx="10972800" cy="5486400"/>
          </a:xfrm>
        </p:spPr>
        <p:txBody>
          <a:bodyPr>
            <a:normAutofit/>
          </a:bodyPr>
          <a:lstStyle/>
          <a:p>
            <a:pPr marL="0" indent="0">
              <a:buNone/>
            </a:pPr>
            <a:r>
              <a:rPr lang="en-US" sz="1800" b="0" i="0" u="none" strike="noStrike" baseline="0" dirty="0">
                <a:solidFill>
                  <a:srgbClr val="000000"/>
                </a:solidFill>
                <a:latin typeface="Arial" panose="020B0604020202020204" pitchFamily="34" charset="0"/>
                <a:cs typeface="Arial" panose="020B0604020202020204" pitchFamily="34" charset="0"/>
              </a:rPr>
              <a:t>A VBP percentage will also be applied to the per diem adjustment for each facility that qualifies for a VBP Incentive. The VBP percentage will be determined by the total QM score calculated from the Five-Star Rating System scores for each of the eight (8) long-stay QMs, as follows: </a:t>
            </a:r>
            <a:r>
              <a:rPr lang="en-US" sz="1800" dirty="0">
                <a:solidFill>
                  <a:srgbClr val="000000"/>
                </a:solidFill>
                <a:latin typeface="Arial" panose="020B0604020202020204" pitchFamily="34" charset="0"/>
                <a:cs typeface="Arial" panose="020B0604020202020204" pitchFamily="34" charset="0"/>
              </a:rPr>
              <a:t>Decline in Late-Loss ADLs, </a:t>
            </a:r>
            <a:r>
              <a:rPr lang="en-US" sz="1800" b="0" i="0" u="none" strike="noStrike" baseline="0" dirty="0">
                <a:solidFill>
                  <a:srgbClr val="000000"/>
                </a:solidFill>
                <a:latin typeface="Arial" panose="020B0604020202020204" pitchFamily="34" charset="0"/>
                <a:cs typeface="Arial" panose="020B0604020202020204" pitchFamily="34" charset="0"/>
              </a:rPr>
              <a:t>Decline in Mobility on Unit, </a:t>
            </a:r>
            <a:r>
              <a:rPr lang="en-US" sz="1800" dirty="0">
                <a:solidFill>
                  <a:srgbClr val="000000"/>
                </a:solidFill>
                <a:latin typeface="Arial" panose="020B0604020202020204" pitchFamily="34" charset="0"/>
                <a:cs typeface="Arial" panose="020B0604020202020204" pitchFamily="34" charset="0"/>
              </a:rPr>
              <a:t>High-Risk Residents w/ Pressure Ulcers, </a:t>
            </a:r>
            <a:r>
              <a:rPr lang="en-US" sz="1800" b="0" i="0" u="none" strike="noStrike" baseline="0" dirty="0">
                <a:solidFill>
                  <a:srgbClr val="000000"/>
                </a:solidFill>
                <a:latin typeface="Arial" panose="020B0604020202020204" pitchFamily="34" charset="0"/>
                <a:cs typeface="Arial" panose="020B0604020202020204" pitchFamily="34" charset="0"/>
              </a:rPr>
              <a:t>Anti-Psychotic Medications, </a:t>
            </a:r>
            <a:r>
              <a:rPr lang="en-US" sz="1800" dirty="0">
                <a:solidFill>
                  <a:srgbClr val="000000"/>
                </a:solidFill>
                <a:latin typeface="Arial" panose="020B0604020202020204" pitchFamily="34" charset="0"/>
                <a:cs typeface="Arial" panose="020B0604020202020204" pitchFamily="34" charset="0"/>
              </a:rPr>
              <a:t>Falls w/ Major Injury, </a:t>
            </a:r>
            <a:r>
              <a:rPr lang="en-US" sz="1800" b="0" i="0" u="none" strike="noStrike" baseline="0" dirty="0">
                <a:solidFill>
                  <a:srgbClr val="000000"/>
                </a:solidFill>
                <a:latin typeface="Arial" panose="020B0604020202020204" pitchFamily="34" charset="0"/>
                <a:cs typeface="Arial" panose="020B0604020202020204" pitchFamily="34" charset="0"/>
              </a:rPr>
              <a:t>In-Dwelling Catheter, </a:t>
            </a:r>
            <a:r>
              <a:rPr lang="en-US" sz="1800" dirty="0">
                <a:solidFill>
                  <a:srgbClr val="000000"/>
                </a:solidFill>
                <a:latin typeface="Arial" panose="020B0604020202020204" pitchFamily="34" charset="0"/>
                <a:cs typeface="Arial" panose="020B0604020202020204" pitchFamily="34" charset="0"/>
              </a:rPr>
              <a:t>Urinary Tract Infection, and </a:t>
            </a:r>
            <a:r>
              <a:rPr lang="en-US" sz="1800" b="0" i="0" strike="noStrike" baseline="0" dirty="0">
                <a:solidFill>
                  <a:srgbClr val="000000"/>
                </a:solidFill>
                <a:latin typeface="Arial" panose="020B0604020202020204" pitchFamily="34" charset="0"/>
                <a:cs typeface="Arial" panose="020B0604020202020204" pitchFamily="34" charset="0"/>
              </a:rPr>
              <a:t>Physical Restraints.</a:t>
            </a:r>
          </a:p>
          <a:p>
            <a:pPr marL="0" indent="0">
              <a:spcBef>
                <a:spcPts val="0"/>
              </a:spcBef>
              <a:buNone/>
            </a:pPr>
            <a:endParaRPr lang="en-US" sz="1800" dirty="0">
              <a:solidFill>
                <a:srgbClr val="000000"/>
              </a:solidFill>
              <a:latin typeface="Arial" panose="020B0604020202020204" pitchFamily="34" charset="0"/>
              <a:cs typeface="Arial" panose="020B0604020202020204" pitchFamily="34" charset="0"/>
            </a:endParaRPr>
          </a:p>
          <a:p>
            <a:pPr marL="0" indent="0">
              <a:spcBef>
                <a:spcPts val="0"/>
              </a:spcBef>
              <a:buNone/>
            </a:pPr>
            <a:r>
              <a:rPr lang="en-US" sz="1800" dirty="0">
                <a:solidFill>
                  <a:srgbClr val="000000"/>
                </a:solidFill>
                <a:latin typeface="Arial" panose="020B0604020202020204" pitchFamily="34" charset="0"/>
                <a:cs typeface="Arial" panose="020B0604020202020204" pitchFamily="34" charset="0"/>
              </a:rPr>
              <a:t>The VBP percentage for each scoring range is listed in the following table.</a:t>
            </a:r>
          </a:p>
          <a:p>
            <a:pPr marL="0" indent="0">
              <a:buNone/>
            </a:pPr>
            <a:endParaRPr lang="en-US" sz="1800" b="0" i="0" strike="noStrike" baseline="0" dirty="0">
              <a:solidFill>
                <a:srgbClr val="000000"/>
              </a:solidFill>
              <a:latin typeface="Times New Roman" panose="02020603050405020304" pitchFamily="18" charset="0"/>
            </a:endParaRPr>
          </a:p>
        </p:txBody>
      </p:sp>
      <p:sp>
        <p:nvSpPr>
          <p:cNvPr id="6" name="Rectangle 5">
            <a:extLst>
              <a:ext uri="{FF2B5EF4-FFF2-40B4-BE49-F238E27FC236}">
                <a16:creationId xmlns:a16="http://schemas.microsoft.com/office/drawing/2014/main" id="{2108C6B2-F6D2-6F16-D798-6BE83A801BAB}"/>
              </a:ext>
            </a:extLst>
          </p:cNvPr>
          <p:cNvSpPr/>
          <p:nvPr/>
        </p:nvSpPr>
        <p:spPr>
          <a:xfrm>
            <a:off x="6400800" y="6400800"/>
            <a:ext cx="5486400" cy="369332"/>
          </a:xfrm>
          <a:prstGeom prst="rect">
            <a:avLst/>
          </a:prstGeom>
        </p:spPr>
        <p:txBody>
          <a:bodyPr wrap="none">
            <a:spAutoFit/>
          </a:bodyPr>
          <a:lstStyle/>
          <a:p>
            <a:pPr algn="r">
              <a:spcBef>
                <a:spcPts val="600"/>
              </a:spcBef>
            </a:pPr>
            <a:r>
              <a:rPr lang="en-US" dirty="0">
                <a:latin typeface="Arial" panose="020B0604020202020204" pitchFamily="34" charset="0"/>
                <a:ea typeface="Calibri" panose="020F0502020204030204" pitchFamily="34" charset="0"/>
                <a:cs typeface="Arial" panose="020B0604020202020204" pitchFamily="34" charset="0"/>
              </a:rPr>
              <a:t>(Draft Proposed Amendment to 13 CSR 70-10.020)</a:t>
            </a:r>
          </a:p>
        </p:txBody>
      </p:sp>
      <p:graphicFrame>
        <p:nvGraphicFramePr>
          <p:cNvPr id="7" name="Table 6">
            <a:extLst>
              <a:ext uri="{FF2B5EF4-FFF2-40B4-BE49-F238E27FC236}">
                <a16:creationId xmlns:a16="http://schemas.microsoft.com/office/drawing/2014/main" id="{6DB5BF9A-C3DD-AB76-1B41-84D295FC6842}"/>
              </a:ext>
            </a:extLst>
          </p:cNvPr>
          <p:cNvGraphicFramePr>
            <a:graphicFrameLocks noGrp="1"/>
          </p:cNvGraphicFramePr>
          <p:nvPr>
            <p:extLst>
              <p:ext uri="{D42A27DB-BD31-4B8C-83A1-F6EECF244321}">
                <p14:modId xmlns:p14="http://schemas.microsoft.com/office/powerpoint/2010/main" val="773046754"/>
              </p:ext>
            </p:extLst>
          </p:nvPr>
        </p:nvGraphicFramePr>
        <p:xfrm>
          <a:off x="1341120" y="3092385"/>
          <a:ext cx="9509760" cy="2743201"/>
        </p:xfrm>
        <a:graphic>
          <a:graphicData uri="http://schemas.openxmlformats.org/drawingml/2006/table">
            <a:tbl>
              <a:tblPr firstRow="1" bandRow="1"/>
              <a:tblGrid>
                <a:gridCol w="3169920">
                  <a:extLst>
                    <a:ext uri="{9D8B030D-6E8A-4147-A177-3AD203B41FA5}">
                      <a16:colId xmlns:a16="http://schemas.microsoft.com/office/drawing/2014/main" val="1151606972"/>
                    </a:ext>
                  </a:extLst>
                </a:gridCol>
                <a:gridCol w="3169920">
                  <a:extLst>
                    <a:ext uri="{9D8B030D-6E8A-4147-A177-3AD203B41FA5}">
                      <a16:colId xmlns:a16="http://schemas.microsoft.com/office/drawing/2014/main" val="1792913637"/>
                    </a:ext>
                  </a:extLst>
                </a:gridCol>
                <a:gridCol w="3169920">
                  <a:extLst>
                    <a:ext uri="{9D8B030D-6E8A-4147-A177-3AD203B41FA5}">
                      <a16:colId xmlns:a16="http://schemas.microsoft.com/office/drawing/2014/main" val="451973147"/>
                    </a:ext>
                  </a:extLst>
                </a:gridCol>
              </a:tblGrid>
              <a:tr h="617136">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u="none" dirty="0">
                          <a:solidFill>
                            <a:schemeClr val="tx1"/>
                          </a:solidFill>
                          <a:latin typeface="Arial Black" panose="020B0A04020102020204" pitchFamily="34" charset="0"/>
                          <a:cs typeface="Times New Roman" panose="02020603050405020304" pitchFamily="18" charset="0"/>
                        </a:rPr>
                        <a:t>QM Scoring Tier</a:t>
                      </a:r>
                    </a:p>
                  </a:txBody>
                  <a:tcPr anchor="ctr">
                    <a:lnL w="12700" cmpd="sng">
                      <a:solidFill>
                        <a:srgbClr val="8064A2"/>
                      </a:solidFill>
                    </a:lnL>
                    <a:lnR w="12700" cap="flat" cmpd="sng" algn="ctr">
                      <a:solidFill>
                        <a:srgbClr val="8064A2"/>
                      </a:solidFill>
                      <a:prstDash val="solid"/>
                      <a:round/>
                      <a:headEnd type="none" w="med" len="med"/>
                      <a:tailEnd type="none" w="med" len="med"/>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50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b="1" u="none" dirty="0">
                          <a:solidFill>
                            <a:schemeClr val="tx1"/>
                          </a:solidFill>
                          <a:latin typeface="Arial Black" panose="020B0A04020102020204" pitchFamily="34" charset="0"/>
                          <a:cs typeface="Times New Roman" panose="02020603050405020304" pitchFamily="18" charset="0"/>
                        </a:rPr>
                        <a:t>Minimum Score</a:t>
                      </a:r>
                    </a:p>
                  </a:txBody>
                  <a:tcPr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50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b="1" u="none" baseline="0" dirty="0">
                          <a:solidFill>
                            <a:schemeClr val="tx1"/>
                          </a:solidFill>
                          <a:latin typeface="Arial Black" panose="020B0A04020102020204" pitchFamily="34" charset="0"/>
                          <a:cs typeface="Times New Roman" panose="02020603050405020304" pitchFamily="18" charset="0"/>
                        </a:rPr>
                        <a:t>VBP Percentage</a:t>
                      </a:r>
                      <a:endParaRPr lang="en-US" sz="2000" b="1" u="none" dirty="0">
                        <a:solidFill>
                          <a:schemeClr val="tx1"/>
                        </a:solidFill>
                        <a:latin typeface="Arial Black" panose="020B0A04020102020204" pitchFamily="34" charset="0"/>
                        <a:cs typeface="Times New Roman" panose="02020603050405020304" pitchFamily="18" charset="0"/>
                      </a:endParaRPr>
                    </a:p>
                  </a:txBody>
                  <a:tcPr anchor="ctr">
                    <a:lnL w="12700" cap="flat" cmpd="sng" algn="ctr">
                      <a:solidFill>
                        <a:srgbClr val="8064A2"/>
                      </a:solidFill>
                      <a:prstDash val="solid"/>
                      <a:round/>
                      <a:headEnd type="none" w="med" len="med"/>
                      <a:tailEnd type="none" w="med" len="med"/>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50000"/>
                      </a:schemeClr>
                    </a:solidFill>
                  </a:tcPr>
                </a:tc>
                <a:extLst>
                  <a:ext uri="{0D108BD9-81ED-4DB2-BD59-A6C34878D82A}">
                    <a16:rowId xmlns:a16="http://schemas.microsoft.com/office/drawing/2014/main" val="3251067060"/>
                  </a:ext>
                </a:extLst>
              </a:tr>
              <a:tr h="425213">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Arial" panose="020B0604020202020204" pitchFamily="34" charset="0"/>
                          <a:cs typeface="Arial" panose="020B0604020202020204" pitchFamily="34" charset="0"/>
                        </a:rPr>
                        <a:t>1</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25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600</a:t>
                      </a:r>
                      <a:endParaRPr lang="en-US" sz="16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25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600" dirty="0">
                          <a:solidFill>
                            <a:schemeClr val="tx1"/>
                          </a:solidFill>
                          <a:latin typeface="Arial" panose="020B0604020202020204" pitchFamily="34" charset="0"/>
                          <a:cs typeface="Arial" panose="020B0604020202020204" pitchFamily="34" charset="0"/>
                        </a:rPr>
                        <a:t>100%</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25000"/>
                      </a:schemeClr>
                    </a:solidFill>
                  </a:tcPr>
                </a:tc>
                <a:extLst>
                  <a:ext uri="{0D108BD9-81ED-4DB2-BD59-A6C34878D82A}">
                    <a16:rowId xmlns:a16="http://schemas.microsoft.com/office/drawing/2014/main" val="2069839715"/>
                  </a:ext>
                </a:extLst>
              </a:tr>
              <a:tr h="425213">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Arial" panose="020B0604020202020204" pitchFamily="34" charset="0"/>
                          <a:cs typeface="Arial" panose="020B0604020202020204" pitchFamily="34" charset="0"/>
                        </a:rPr>
                        <a:t>2</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25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520</a:t>
                      </a:r>
                      <a:endParaRPr lang="en-US" sz="16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25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600" dirty="0">
                          <a:solidFill>
                            <a:schemeClr val="tx1"/>
                          </a:solidFill>
                          <a:latin typeface="Arial" panose="020B0604020202020204" pitchFamily="34" charset="0"/>
                          <a:cs typeface="Arial" panose="020B0604020202020204" pitchFamily="34" charset="0"/>
                        </a:rPr>
                        <a:t>75%</a:t>
                      </a:r>
                    </a:p>
                  </a:txBody>
                  <a:tcPr anchor="ct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chemeClr val="accent4">
                        <a:alpha val="25000"/>
                      </a:schemeClr>
                    </a:solidFill>
                  </a:tcPr>
                </a:tc>
                <a:extLst>
                  <a:ext uri="{0D108BD9-81ED-4DB2-BD59-A6C34878D82A}">
                    <a16:rowId xmlns:a16="http://schemas.microsoft.com/office/drawing/2014/main" val="2738843124"/>
                  </a:ext>
                </a:extLst>
              </a:tr>
              <a:tr h="425213">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Arial" panose="020B0604020202020204" pitchFamily="34" charset="0"/>
                          <a:cs typeface="Arial" panose="020B0604020202020204" pitchFamily="34" charset="0"/>
                        </a:rPr>
                        <a:t>3</a:t>
                      </a:r>
                      <a:endParaRPr lang="en-US" sz="16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440</a:t>
                      </a:r>
                      <a:endParaRPr lang="en-US" sz="1600" dirty="0">
                        <a:solidFill>
                          <a:schemeClr val="tx1"/>
                        </a:solidFill>
                        <a:latin typeface="Arial" panose="020B0604020202020204" pitchFamily="34" charset="0"/>
                        <a:cs typeface="Arial" panose="020B0604020202020204" pitchFamily="34" charset="0"/>
                      </a:endParaRPr>
                    </a:p>
                  </a:txBody>
                  <a:tcPr anchor="ctr">
                    <a:lnL w="12700" cmpd="sng">
                      <a:solidFill>
                        <a:srgbClr val="8064A2"/>
                      </a:solidFill>
                    </a:lnL>
                    <a:lnR w="12700" cmpd="sng">
                      <a:solidFill>
                        <a:srgbClr val="8064A2"/>
                      </a:solidFill>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600" dirty="0">
                          <a:solidFill>
                            <a:schemeClr val="tx1"/>
                          </a:solidFill>
                          <a:latin typeface="Arial" panose="020B0604020202020204" pitchFamily="34" charset="0"/>
                          <a:cs typeface="Arial" panose="020B0604020202020204" pitchFamily="34" charset="0"/>
                        </a:rPr>
                        <a:t>50%</a:t>
                      </a:r>
                    </a:p>
                  </a:txBody>
                  <a:tcPr anchor="ctr">
                    <a:lnL w="12700" cmpd="sng">
                      <a:solidFill>
                        <a:srgbClr val="8064A2"/>
                      </a:solidFill>
                    </a:lnL>
                    <a:lnR w="12700" cmpd="sng">
                      <a:solidFill>
                        <a:srgbClr val="8064A2"/>
                      </a:solidFill>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extLst>
                  <a:ext uri="{0D108BD9-81ED-4DB2-BD59-A6C34878D82A}">
                    <a16:rowId xmlns:a16="http://schemas.microsoft.com/office/drawing/2014/main" val="1133772924"/>
                  </a:ext>
                </a:extLst>
              </a:tr>
              <a:tr h="4252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4</a:t>
                      </a:r>
                    </a:p>
                  </a:txBody>
                  <a:tcPr anchor="ctr">
                    <a:lnL w="12700" cmpd="sng">
                      <a:solidFill>
                        <a:srgbClr val="8064A2"/>
                      </a:solidFill>
                    </a:lnL>
                    <a:lnR w="12700" cap="flat" cmpd="sng" algn="ctr">
                      <a:solidFill>
                        <a:srgbClr val="8064A2"/>
                      </a:solidFill>
                      <a:prstDash val="solid"/>
                      <a:round/>
                      <a:headEnd type="none" w="med" len="med"/>
                      <a:tailEnd type="none" w="med" len="med"/>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360</a:t>
                      </a:r>
                      <a:endParaRPr lang="en-US" sz="1600" dirty="0">
                        <a:solidFill>
                          <a:schemeClr val="tx1"/>
                        </a:solidFill>
                        <a:latin typeface="Arial" panose="020B0604020202020204" pitchFamily="34" charset="0"/>
                        <a:cs typeface="Arial" panose="020B0604020202020204" pitchFamily="34" charset="0"/>
                      </a:endParaRPr>
                    </a:p>
                  </a:txBody>
                  <a:tcPr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25%</a:t>
                      </a:r>
                    </a:p>
                  </a:txBody>
                  <a:tcPr anchor="ctr">
                    <a:lnL w="12700" cap="flat" cmpd="sng" algn="ctr">
                      <a:solidFill>
                        <a:srgbClr val="8064A2"/>
                      </a:solidFill>
                      <a:prstDash val="solid"/>
                      <a:round/>
                      <a:headEnd type="none" w="med" len="med"/>
                      <a:tailEnd type="none" w="med" len="med"/>
                    </a:lnL>
                    <a:lnR w="12700" cmpd="sng">
                      <a:solidFill>
                        <a:srgbClr val="8064A2"/>
                      </a:solidFill>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extLst>
                  <a:ext uri="{0D108BD9-81ED-4DB2-BD59-A6C34878D82A}">
                    <a16:rowId xmlns:a16="http://schemas.microsoft.com/office/drawing/2014/main" val="3468934847"/>
                  </a:ext>
                </a:extLst>
              </a:tr>
              <a:tr h="4252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5</a:t>
                      </a:r>
                    </a:p>
                  </a:txBody>
                  <a:tcPr anchor="ctr">
                    <a:lnL w="12700" cmpd="sng">
                      <a:solidFill>
                        <a:srgbClr val="8064A2"/>
                      </a:solidFill>
                    </a:lnL>
                    <a:lnR w="12700" cap="flat" cmpd="sng" algn="ctr">
                      <a:solidFill>
                        <a:srgbClr val="8064A2"/>
                      </a:solidFill>
                      <a:prstDash val="solid"/>
                      <a:round/>
                      <a:headEnd type="none" w="med" len="med"/>
                      <a:tailEnd type="none" w="med" len="med"/>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tc>
                  <a:txBody>
                    <a:bodyPr/>
                    <a:lstStyle/>
                    <a:p>
                      <a:pPr algn="ctr"/>
                      <a:r>
                        <a:rPr lang="en-US" sz="1600" dirty="0">
                          <a:solidFill>
                            <a:schemeClr val="tx1"/>
                          </a:solidFill>
                          <a:latin typeface="Arial" panose="020B0604020202020204" pitchFamily="34" charset="0"/>
                          <a:cs typeface="Arial" panose="020B0604020202020204" pitchFamily="34" charset="0"/>
                        </a:rPr>
                        <a:t>0</a:t>
                      </a:r>
                    </a:p>
                  </a:txBody>
                  <a:tcPr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0%</a:t>
                      </a:r>
                    </a:p>
                  </a:txBody>
                  <a:tcPr anchor="ctr">
                    <a:lnL w="12700" cap="flat" cmpd="sng" algn="ctr">
                      <a:solidFill>
                        <a:srgbClr val="8064A2"/>
                      </a:solidFill>
                      <a:prstDash val="solid"/>
                      <a:round/>
                      <a:headEnd type="none" w="med" len="med"/>
                      <a:tailEnd type="none" w="med" len="med"/>
                    </a:lnL>
                    <a:lnR w="12700" cmpd="sng">
                      <a:solidFill>
                        <a:srgbClr val="8064A2"/>
                      </a:solidFill>
                    </a:lnR>
                    <a:lnT w="12700" cmpd="sng">
                      <a:solidFill>
                        <a:srgbClr val="8064A2"/>
                      </a:solidFill>
                    </a:lnT>
                    <a:lnB w="12700" cap="flat" cmpd="sng" algn="ctr">
                      <a:solidFill>
                        <a:srgbClr val="8064A2"/>
                      </a:solidFill>
                      <a:prstDash val="solid"/>
                      <a:round/>
                      <a:headEnd type="none" w="med" len="med"/>
                      <a:tailEnd type="none" w="med" len="med"/>
                    </a:lnB>
                    <a:lnTlToBr w="12700" cmpd="sng">
                      <a:noFill/>
                      <a:prstDash val="solid"/>
                    </a:lnTlToBr>
                    <a:lnBlToTr w="12700" cmpd="sng">
                      <a:noFill/>
                      <a:prstDash val="solid"/>
                    </a:lnBlToTr>
                    <a:solidFill>
                      <a:schemeClr val="accent4">
                        <a:alpha val="25000"/>
                      </a:schemeClr>
                    </a:solidFill>
                  </a:tcPr>
                </a:tc>
                <a:extLst>
                  <a:ext uri="{0D108BD9-81ED-4DB2-BD59-A6C34878D82A}">
                    <a16:rowId xmlns:a16="http://schemas.microsoft.com/office/drawing/2014/main" val="829326923"/>
                  </a:ext>
                </a:extLst>
              </a:tr>
            </a:tbl>
          </a:graphicData>
        </a:graphic>
      </p:graphicFrame>
    </p:spTree>
    <p:extLst>
      <p:ext uri="{BB962C8B-B14F-4D97-AF65-F5344CB8AC3E}">
        <p14:creationId xmlns:p14="http://schemas.microsoft.com/office/powerpoint/2010/main" val="16194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69FA5-4C36-5874-63D6-1851C457C6CC}"/>
              </a:ext>
            </a:extLst>
          </p:cNvPr>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Semi-Annual Adjustment for VBP Incentive</a:t>
            </a:r>
            <a:endParaRPr lang="en-US" sz="32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AD687DE4-BC62-26BC-46DB-43518E937377}"/>
              </a:ext>
            </a:extLst>
          </p:cNvPr>
          <p:cNvSpPr>
            <a:spLocks noGrp="1"/>
          </p:cNvSpPr>
          <p:nvPr>
            <p:ph idx="1"/>
          </p:nvPr>
        </p:nvSpPr>
        <p:spPr>
          <a:xfrm>
            <a:off x="609600" y="1005840"/>
            <a:ext cx="10972800" cy="5105400"/>
          </a:xfrm>
        </p:spPr>
        <p:txBody>
          <a:bodyPr>
            <a:normAutofit/>
          </a:bodyPr>
          <a:lstStyle/>
          <a:p>
            <a:pPr marL="0" indent="0">
              <a:buNone/>
            </a:pPr>
            <a:r>
              <a:rPr lang="en-US" sz="2400" dirty="0">
                <a:latin typeface="Arial" panose="020B0604020202020204" pitchFamily="34" charset="0"/>
                <a:cs typeface="Arial" panose="020B0604020202020204" pitchFamily="34" charset="0"/>
              </a:rPr>
              <a:t>Each facility’s QM Performance data shall be reevaluated semi-annually and the per diem add-on rate shall be adjusted accordingly. The VBP will be recalculated effective for dates of service beginning January 1 and July 1 of each year. The QM Performance data will be updated based on the most current data available as of November 15 for the January 1 rate adjustment and as of May 15 for the July 1 rate adjustment. </a:t>
            </a:r>
            <a:r>
              <a:rPr lang="en-US" sz="2400" u="sng" dirty="0">
                <a:latin typeface="Arial" panose="020B0604020202020204" pitchFamily="34" charset="0"/>
                <a:cs typeface="Arial" panose="020B0604020202020204" pitchFamily="34" charset="0"/>
              </a:rPr>
              <a:t>For facilities that do not have updated data as of the review date, prior period data will be carried forward. This provision will be applied to data frozen by CMS.</a:t>
            </a:r>
          </a:p>
        </p:txBody>
      </p:sp>
      <p:sp>
        <p:nvSpPr>
          <p:cNvPr id="4" name="Rectangle 3">
            <a:extLst>
              <a:ext uri="{FF2B5EF4-FFF2-40B4-BE49-F238E27FC236}">
                <a16:creationId xmlns:a16="http://schemas.microsoft.com/office/drawing/2014/main" id="{0C382FA1-97E4-DCD4-F0C1-4EFDED913CFA}"/>
              </a:ext>
            </a:extLst>
          </p:cNvPr>
          <p:cNvSpPr/>
          <p:nvPr/>
        </p:nvSpPr>
        <p:spPr>
          <a:xfrm>
            <a:off x="6400800" y="6400800"/>
            <a:ext cx="5486400" cy="369332"/>
          </a:xfrm>
          <a:prstGeom prst="rect">
            <a:avLst/>
          </a:prstGeom>
        </p:spPr>
        <p:txBody>
          <a:bodyPr wrap="none">
            <a:spAutoFit/>
          </a:bodyPr>
          <a:lstStyle/>
          <a:p>
            <a:pPr algn="r">
              <a:spcBef>
                <a:spcPts val="600"/>
              </a:spcBef>
            </a:pPr>
            <a:r>
              <a:rPr lang="en-US" dirty="0">
                <a:latin typeface="Arial" panose="020B0604020202020204" pitchFamily="34" charset="0"/>
                <a:ea typeface="Calibri" panose="020F0502020204030204" pitchFamily="34" charset="0"/>
                <a:cs typeface="Arial" panose="020B0604020202020204" pitchFamily="34" charset="0"/>
              </a:rPr>
              <a:t>(Draft Proposed Amendment to 13 CSR 70-10.020)</a:t>
            </a:r>
          </a:p>
        </p:txBody>
      </p:sp>
    </p:spTree>
    <p:extLst>
      <p:ext uri="{BB962C8B-B14F-4D97-AF65-F5344CB8AC3E}">
        <p14:creationId xmlns:p14="http://schemas.microsoft.com/office/powerpoint/2010/main" val="23840163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Mental Illness Diagnosis Add-On</a:t>
            </a:r>
          </a:p>
        </p:txBody>
      </p:sp>
      <p:sp>
        <p:nvSpPr>
          <p:cNvPr id="3" name="Content Placeholder 2"/>
          <p:cNvSpPr>
            <a:spLocks noGrp="1"/>
          </p:cNvSpPr>
          <p:nvPr>
            <p:ph idx="1"/>
          </p:nvPr>
        </p:nvSpPr>
        <p:spPr>
          <a:xfrm>
            <a:off x="609600" y="1005840"/>
            <a:ext cx="10972800" cy="6019800"/>
          </a:xfrm>
        </p:spPr>
        <p:txBody>
          <a:bodyPr>
            <a:noAutofit/>
          </a:bodyPr>
          <a:lstStyle/>
          <a:p>
            <a:pPr marL="0" indent="0">
              <a:buNone/>
            </a:pPr>
            <a:r>
              <a:rPr lang="en-US" sz="2400" dirty="0">
                <a:latin typeface="Arial" panose="020B0604020202020204" pitchFamily="34" charset="0"/>
                <a:cs typeface="Arial" panose="020B0604020202020204" pitchFamily="34" charset="0"/>
              </a:rPr>
              <a:t>If at least forty percent (40%) of a facility’s Medicaid participants have the following mental illness diagnosis, the facility shall receive a per diem adjustment of five dollars ($5.00):</a:t>
            </a:r>
          </a:p>
          <a:p>
            <a:pPr marL="466725" indent="0">
              <a:buNone/>
            </a:pPr>
            <a:r>
              <a:rPr lang="en-US" sz="2400" dirty="0">
                <a:latin typeface="Arial" panose="020B0604020202020204" pitchFamily="34" charset="0"/>
                <a:cs typeface="Arial" panose="020B0604020202020204" pitchFamily="34" charset="0"/>
              </a:rPr>
              <a:t>(I) Schizophrenia; and</a:t>
            </a:r>
          </a:p>
          <a:p>
            <a:pPr marL="466725" indent="0">
              <a:spcAft>
                <a:spcPts val="1200"/>
              </a:spcAft>
              <a:buNone/>
            </a:pPr>
            <a:r>
              <a:rPr lang="en-US" sz="2400" dirty="0">
                <a:latin typeface="Arial" panose="020B0604020202020204" pitchFamily="34" charset="0"/>
                <a:cs typeface="Arial" panose="020B0604020202020204" pitchFamily="34" charset="0"/>
              </a:rPr>
              <a:t>(II) Bi-polar</a:t>
            </a:r>
          </a:p>
          <a:p>
            <a:pPr marL="0" indent="0">
              <a:spcBef>
                <a:spcPts val="0"/>
              </a:spcBef>
              <a:buNone/>
            </a:pPr>
            <a:endParaRPr lang="en-US" sz="2400" b="1" dirty="0">
              <a:latin typeface="Arial" panose="020B0604020202020204" pitchFamily="34" charset="0"/>
              <a:cs typeface="Arial" panose="020B0604020202020204" pitchFamily="34" charset="0"/>
            </a:endParaRPr>
          </a:p>
          <a:p>
            <a:pPr marL="0" indent="0">
              <a:spcBef>
                <a:spcPts val="0"/>
              </a:spcBef>
              <a:buNone/>
            </a:pPr>
            <a:r>
              <a:rPr lang="en-US" sz="2400" b="1" dirty="0">
                <a:latin typeface="Arial" panose="020B0604020202020204" pitchFamily="34" charset="0"/>
                <a:cs typeface="Arial" panose="020B0604020202020204" pitchFamily="34" charset="0"/>
              </a:rPr>
              <a:t>Semi-Annual Adjustment for Mental Illness Diagnosis Add-On</a:t>
            </a:r>
            <a:r>
              <a:rPr lang="en-US" sz="2400" dirty="0">
                <a:latin typeface="Arial" panose="020B0604020202020204" pitchFamily="34" charset="0"/>
                <a:cs typeface="Arial" panose="020B0604020202020204" pitchFamily="34" charset="0"/>
              </a:rPr>
              <a:t>. Each facility’s Mental Illness Diagnosis data shall be re-evaluated semi-annually and the per diem add-on rate shall be adjusted accordingly. The Mental Illness Diagnosis will be recalculated effective for dates of service beginning January 1 and July 1 of each year. The Mental Illness Diagnosis data will be updated based on the </a:t>
            </a:r>
            <a:r>
              <a:rPr lang="en-US" sz="2400" u="sng" dirty="0">
                <a:latin typeface="Arial" panose="020B0604020202020204" pitchFamily="34" charset="0"/>
                <a:cs typeface="Arial" panose="020B0604020202020204" pitchFamily="34" charset="0"/>
              </a:rPr>
              <a:t>final resident listing for October </a:t>
            </a:r>
            <a:r>
              <a:rPr lang="en-US" sz="2400" dirty="0">
                <a:latin typeface="Arial" panose="020B0604020202020204" pitchFamily="34" charset="0"/>
                <a:cs typeface="Arial" panose="020B0604020202020204" pitchFamily="34" charset="0"/>
              </a:rPr>
              <a:t>for the January 1 rate adjustment and the </a:t>
            </a:r>
            <a:r>
              <a:rPr lang="en-US" sz="2400" u="sng" dirty="0">
                <a:latin typeface="Arial" panose="020B0604020202020204" pitchFamily="34" charset="0"/>
                <a:cs typeface="Arial" panose="020B0604020202020204" pitchFamily="34" charset="0"/>
              </a:rPr>
              <a:t>final resident listing for April </a:t>
            </a:r>
            <a:r>
              <a:rPr lang="en-US" sz="2400" dirty="0">
                <a:latin typeface="Arial" panose="020B0604020202020204" pitchFamily="34" charset="0"/>
                <a:cs typeface="Arial" panose="020B0604020202020204" pitchFamily="34" charset="0"/>
              </a:rPr>
              <a:t>for the July 1 rate adjustment.</a:t>
            </a:r>
          </a:p>
        </p:txBody>
      </p:sp>
      <p:sp>
        <p:nvSpPr>
          <p:cNvPr id="4" name="Rectangle 3">
            <a:extLst>
              <a:ext uri="{FF2B5EF4-FFF2-40B4-BE49-F238E27FC236}">
                <a16:creationId xmlns:a16="http://schemas.microsoft.com/office/drawing/2014/main" id="{44EFA3F5-4BC7-CD4A-D6B1-861EC709E5CC}"/>
              </a:ext>
            </a:extLst>
          </p:cNvPr>
          <p:cNvSpPr/>
          <p:nvPr/>
        </p:nvSpPr>
        <p:spPr>
          <a:xfrm>
            <a:off x="6400800" y="6400800"/>
            <a:ext cx="5486400" cy="369332"/>
          </a:xfrm>
          <a:prstGeom prst="rect">
            <a:avLst/>
          </a:prstGeom>
        </p:spPr>
        <p:txBody>
          <a:bodyPr wrap="none">
            <a:spAutoFit/>
          </a:bodyPr>
          <a:lstStyle/>
          <a:p>
            <a:pPr algn="r">
              <a:spcBef>
                <a:spcPts val="600"/>
              </a:spcBef>
            </a:pPr>
            <a:r>
              <a:rPr lang="en-US" dirty="0">
                <a:latin typeface="Arial" panose="020B0604020202020204" pitchFamily="34" charset="0"/>
                <a:ea typeface="Calibri" panose="020F0502020204030204" pitchFamily="34" charset="0"/>
                <a:cs typeface="Arial" panose="020B0604020202020204" pitchFamily="34" charset="0"/>
              </a:rPr>
              <a:t>(Draft Proposed Amendment to 13 CSR 70-10.020)</a:t>
            </a:r>
          </a:p>
        </p:txBody>
      </p:sp>
    </p:spTree>
    <p:extLst>
      <p:ext uri="{BB962C8B-B14F-4D97-AF65-F5344CB8AC3E}">
        <p14:creationId xmlns:p14="http://schemas.microsoft.com/office/powerpoint/2010/main" val="4018406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Resident Listings</a:t>
            </a:r>
          </a:p>
        </p:txBody>
      </p:sp>
      <p:sp>
        <p:nvSpPr>
          <p:cNvPr id="3" name="Content Placeholder 2"/>
          <p:cNvSpPr>
            <a:spLocks noGrp="1"/>
          </p:cNvSpPr>
          <p:nvPr>
            <p:ph idx="1"/>
          </p:nvPr>
        </p:nvSpPr>
        <p:spPr>
          <a:xfrm>
            <a:off x="609600" y="1005840"/>
            <a:ext cx="10972800" cy="5303520"/>
          </a:xfrm>
        </p:spPr>
        <p:txBody>
          <a:bodyPr>
            <a:noAutofit/>
          </a:bodyPr>
          <a:lstStyle/>
          <a:p>
            <a:pPr marL="0" indent="0">
              <a:spcBef>
                <a:spcPts val="0"/>
              </a:spcBef>
              <a:buNone/>
            </a:pPr>
            <a:r>
              <a:rPr lang="en-US" sz="2400" i="0" u="none" strike="noStrike" baseline="0" dirty="0">
                <a:latin typeface="Arial" panose="020B0604020202020204" pitchFamily="34" charset="0"/>
                <a:cs typeface="Arial" panose="020B0604020202020204" pitchFamily="34" charset="0"/>
              </a:rPr>
              <a:t>Nursing facilities will be provided a draft resident listing to review for accuracy and will be given a minimum of two weeks to correct resident listings that are not accurate. The draft resident listing will include resident specific information including, but not limited to, the resident’s name and identification number, the payment source, the assessment reference date (ARD), the PDPM nursing code and corresponding CMI, and whether the resident has a mental illness diagnosis that qualifies for the mental illness diagnosis add-on which is used to determine the facility’s Medicaid CMI and whether the facility qualifies for the Mental Illness Diagnosis Add-On. Nursing facilities will be notified when the draft resident listings are available to review and will include the due date for when all corrections must be done</a:t>
            </a:r>
            <a:r>
              <a:rPr lang="en-US" sz="2400" b="1" i="0" u="none" strike="noStrike" baseline="0" dirty="0">
                <a:solidFill>
                  <a:srgbClr val="000000"/>
                </a:solidFill>
                <a:latin typeface="Arial" panose="020B0604020202020204" pitchFamily="34" charset="0"/>
                <a:cs typeface="Arial" panose="020B0604020202020204" pitchFamily="34" charset="0"/>
              </a:rPr>
              <a:t>.</a:t>
            </a:r>
            <a:endParaRPr lang="en-US" sz="2400" dirty="0">
              <a:solidFill>
                <a:srgbClr val="7030A0"/>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E742F56-149C-2FDB-17DD-7046B76316CA}"/>
              </a:ext>
            </a:extLst>
          </p:cNvPr>
          <p:cNvSpPr/>
          <p:nvPr/>
        </p:nvSpPr>
        <p:spPr>
          <a:xfrm>
            <a:off x="6400800" y="6400800"/>
            <a:ext cx="5486400" cy="369332"/>
          </a:xfrm>
          <a:prstGeom prst="rect">
            <a:avLst/>
          </a:prstGeom>
        </p:spPr>
        <p:txBody>
          <a:bodyPr wrap="none">
            <a:spAutoFit/>
          </a:bodyPr>
          <a:lstStyle/>
          <a:p>
            <a:pPr algn="r">
              <a:spcBef>
                <a:spcPts val="600"/>
              </a:spcBef>
            </a:pPr>
            <a:r>
              <a:rPr lang="en-US" dirty="0">
                <a:latin typeface="Arial" panose="020B0604020202020204" pitchFamily="34" charset="0"/>
                <a:ea typeface="Calibri" panose="020F0502020204030204" pitchFamily="34" charset="0"/>
                <a:cs typeface="Arial" panose="020B0604020202020204" pitchFamily="34" charset="0"/>
              </a:rPr>
              <a:t>(Draft Proposed Amendment to 13 CSR 70-10.020)</a:t>
            </a:r>
          </a:p>
        </p:txBody>
      </p:sp>
    </p:spTree>
    <p:extLst>
      <p:ext uri="{BB962C8B-B14F-4D97-AF65-F5344CB8AC3E}">
        <p14:creationId xmlns:p14="http://schemas.microsoft.com/office/powerpoint/2010/main" val="19778249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Resident Listings</a:t>
            </a:r>
          </a:p>
        </p:txBody>
      </p:sp>
      <p:sp>
        <p:nvSpPr>
          <p:cNvPr id="3" name="Content Placeholder 2"/>
          <p:cNvSpPr>
            <a:spLocks noGrp="1"/>
          </p:cNvSpPr>
          <p:nvPr>
            <p:ph idx="1"/>
          </p:nvPr>
        </p:nvSpPr>
        <p:spPr>
          <a:xfrm>
            <a:off x="609600" y="1005840"/>
            <a:ext cx="10972800" cy="5577840"/>
          </a:xfrm>
        </p:spPr>
        <p:txBody>
          <a:bodyPr>
            <a:noAutofit/>
          </a:bodyPr>
          <a:lstStyle/>
          <a:p>
            <a:pPr marL="0" indent="0">
              <a:spcBef>
                <a:spcPts val="1200"/>
              </a:spcBef>
              <a:buNone/>
            </a:pPr>
            <a:r>
              <a:rPr lang="en-US" sz="2400" i="0" u="none" strike="noStrike" baseline="0" dirty="0">
                <a:latin typeface="Arial" panose="020B0604020202020204" pitchFamily="34" charset="0"/>
                <a:cs typeface="Arial" panose="020B0604020202020204" pitchFamily="34" charset="0"/>
              </a:rPr>
              <a:t>Facilities may submit corrections to the draft resident listings.</a:t>
            </a:r>
            <a:endParaRPr lang="en-US" sz="2400" dirty="0">
              <a:latin typeface="Arial" panose="020B0604020202020204" pitchFamily="34" charset="0"/>
              <a:cs typeface="Arial" panose="020B0604020202020204" pitchFamily="34" charset="0"/>
            </a:endParaRPr>
          </a:p>
          <a:p>
            <a:pPr marL="0" indent="0">
              <a:spcBef>
                <a:spcPts val="1200"/>
              </a:spcBef>
              <a:buNone/>
            </a:pPr>
            <a:r>
              <a:rPr lang="en-US" sz="2400" dirty="0">
                <a:latin typeface="Arial" panose="020B0604020202020204" pitchFamily="34" charset="0"/>
                <a:cs typeface="Arial" panose="020B0604020202020204" pitchFamily="34" charset="0"/>
              </a:rPr>
              <a:t>A final resident listing will be prepared based on the draft resident listing plus any corrections submitted by the facility by the due date.</a:t>
            </a:r>
          </a:p>
          <a:p>
            <a:pPr marL="0" indent="0">
              <a:spcBef>
                <a:spcPts val="1200"/>
              </a:spcBef>
              <a:buNone/>
            </a:pPr>
            <a:r>
              <a:rPr lang="en-US" sz="2400" dirty="0">
                <a:latin typeface="Arial" panose="020B0604020202020204" pitchFamily="34" charset="0"/>
                <a:cs typeface="Arial" panose="020B0604020202020204" pitchFamily="34" charset="0"/>
              </a:rPr>
              <a:t>No corrections will be accepted after the due date, unless the division or its authorized contractor has given prior approval.</a:t>
            </a:r>
          </a:p>
          <a:p>
            <a:pPr marL="0" indent="0">
              <a:spcBef>
                <a:spcPts val="1200"/>
              </a:spcBef>
              <a:buNone/>
            </a:pPr>
            <a:r>
              <a:rPr lang="en-US" sz="2400" dirty="0">
                <a:latin typeface="Arial" panose="020B0604020202020204" pitchFamily="34" charset="0"/>
                <a:cs typeface="Arial" panose="020B0604020202020204" pitchFamily="34" charset="0"/>
              </a:rPr>
              <a:t>The final resident listing will be used to determine the CMI and Mental Illness Diagnosis Add-On included in the facility’s per diem rate and will be provided when the final per diem rate is determined.</a:t>
            </a:r>
          </a:p>
          <a:p>
            <a:pPr marL="0" indent="0">
              <a:spcBef>
                <a:spcPts val="1200"/>
              </a:spcBef>
              <a:buNone/>
            </a:pPr>
            <a:r>
              <a:rPr lang="en-US" sz="2400" dirty="0">
                <a:latin typeface="Arial" panose="020B0604020202020204" pitchFamily="34" charset="0"/>
                <a:cs typeface="Arial" panose="020B0604020202020204" pitchFamily="34" charset="0"/>
              </a:rPr>
              <a:t>If any of a facility’s corrections that were submitted on a timely basis were not captured in the final resident listing, the facility may submit a request to the division or its authorized contractor to review. The request must include documentation supporting their claim.</a:t>
            </a:r>
          </a:p>
        </p:txBody>
      </p:sp>
      <p:sp>
        <p:nvSpPr>
          <p:cNvPr id="5" name="Rectangle 4">
            <a:extLst>
              <a:ext uri="{FF2B5EF4-FFF2-40B4-BE49-F238E27FC236}">
                <a16:creationId xmlns:a16="http://schemas.microsoft.com/office/drawing/2014/main" id="{FD3BFCD4-AD6D-DACF-28B4-5EFC78D2965B}"/>
              </a:ext>
            </a:extLst>
          </p:cNvPr>
          <p:cNvSpPr/>
          <p:nvPr/>
        </p:nvSpPr>
        <p:spPr>
          <a:xfrm>
            <a:off x="6400800" y="6400800"/>
            <a:ext cx="5486400" cy="369332"/>
          </a:xfrm>
          <a:prstGeom prst="rect">
            <a:avLst/>
          </a:prstGeom>
        </p:spPr>
        <p:txBody>
          <a:bodyPr wrap="none">
            <a:spAutoFit/>
          </a:bodyPr>
          <a:lstStyle/>
          <a:p>
            <a:pPr algn="r">
              <a:spcBef>
                <a:spcPts val="600"/>
              </a:spcBef>
            </a:pPr>
            <a:r>
              <a:rPr lang="en-US" dirty="0">
                <a:latin typeface="Arial" panose="020B0604020202020204" pitchFamily="34" charset="0"/>
                <a:ea typeface="Calibri" panose="020F0502020204030204" pitchFamily="34" charset="0"/>
                <a:cs typeface="Arial" panose="020B0604020202020204" pitchFamily="34" charset="0"/>
              </a:rPr>
              <a:t>(Draft Proposed Amendment to 13 CSR 70-10.020)</a:t>
            </a:r>
          </a:p>
        </p:txBody>
      </p:sp>
    </p:spTree>
    <p:extLst>
      <p:ext uri="{BB962C8B-B14F-4D97-AF65-F5344CB8AC3E}">
        <p14:creationId xmlns:p14="http://schemas.microsoft.com/office/powerpoint/2010/main" val="18334234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MDS Reviews</a:t>
            </a:r>
          </a:p>
        </p:txBody>
      </p:sp>
      <p:sp>
        <p:nvSpPr>
          <p:cNvPr id="3" name="Content Placeholder 2"/>
          <p:cNvSpPr>
            <a:spLocks noGrp="1"/>
          </p:cNvSpPr>
          <p:nvPr>
            <p:ph idx="1"/>
          </p:nvPr>
        </p:nvSpPr>
        <p:spPr>
          <a:xfrm>
            <a:off x="609600" y="1005840"/>
            <a:ext cx="10972800" cy="5577840"/>
          </a:xfrm>
        </p:spPr>
        <p:txBody>
          <a:bodyPr>
            <a:noAutofit/>
          </a:bodyPr>
          <a:lstStyle/>
          <a:p>
            <a:pPr marL="0" indent="0">
              <a:spcBef>
                <a:spcPts val="0"/>
              </a:spcBef>
              <a:buNone/>
            </a:pPr>
            <a:r>
              <a:rPr lang="en-US" sz="2400" i="0" u="none" strike="noStrike" baseline="0" dirty="0">
                <a:solidFill>
                  <a:srgbClr val="000000"/>
                </a:solidFill>
                <a:latin typeface="Arial" panose="020B0604020202020204" pitchFamily="34" charset="0"/>
                <a:cs typeface="Arial" panose="020B0604020202020204" pitchFamily="34" charset="0"/>
              </a:rPr>
              <a:t>Beginning July 1, 2024, the division or its authorized contractor shall conduct reviews of a facility’s MDS data to verify that residents have been properly classified and that the facility is following CMS procedures and documentation requirements.</a:t>
            </a:r>
          </a:p>
          <a:p>
            <a:pPr>
              <a:spcBef>
                <a:spcPts val="0"/>
              </a:spcBef>
            </a:pPr>
            <a:r>
              <a:rPr lang="en-US" sz="2400" i="0" u="none" strike="noStrike" baseline="0" dirty="0">
                <a:solidFill>
                  <a:srgbClr val="000000"/>
                </a:solidFill>
                <a:latin typeface="Arial" panose="020B0604020202020204" pitchFamily="34" charset="0"/>
                <a:cs typeface="Arial" panose="020B0604020202020204" pitchFamily="34" charset="0"/>
              </a:rPr>
              <a:t>MDS submissions that are not correct will be adjusted and will be used to recalculate the PDPM and associated CMI.</a:t>
            </a:r>
          </a:p>
          <a:p>
            <a:pPr>
              <a:spcBef>
                <a:spcPts val="0"/>
              </a:spcBef>
            </a:pPr>
            <a:r>
              <a:rPr lang="en-US" sz="2400" i="0" u="none" strike="noStrike" baseline="0" dirty="0">
                <a:solidFill>
                  <a:srgbClr val="000000"/>
                </a:solidFill>
                <a:latin typeface="Arial" panose="020B0604020202020204" pitchFamily="34" charset="0"/>
                <a:cs typeface="Arial" panose="020B0604020202020204" pitchFamily="34" charset="0"/>
              </a:rPr>
              <a:t>A facility’s per diem rate will be adjusted based on the revisions to the PDPM and associated CMI after the initial training and education period.</a:t>
            </a:r>
          </a:p>
          <a:p>
            <a:pPr lvl="1">
              <a:spcBef>
                <a:spcPts val="0"/>
              </a:spcBef>
            </a:pPr>
            <a:r>
              <a:rPr lang="en-US" sz="2000" i="0" u="none" strike="noStrike" baseline="0" dirty="0">
                <a:solidFill>
                  <a:srgbClr val="000000"/>
                </a:solidFill>
                <a:latin typeface="Arial" panose="020B0604020202020204" pitchFamily="34" charset="0"/>
                <a:cs typeface="Arial" panose="020B0604020202020204" pitchFamily="34" charset="0"/>
              </a:rPr>
              <a:t>For reviews completed between July 1, 2024 and December 31, 2025, per diem rates will only be adjusted for increases in the CMI.</a:t>
            </a:r>
          </a:p>
          <a:p>
            <a:pPr lvl="1">
              <a:spcBef>
                <a:spcPts val="0"/>
              </a:spcBef>
            </a:pPr>
            <a:r>
              <a:rPr lang="en-US" sz="2000" i="0" u="none" strike="noStrike" baseline="0" dirty="0">
                <a:solidFill>
                  <a:srgbClr val="000000"/>
                </a:solidFill>
                <a:latin typeface="Arial" panose="020B0604020202020204" pitchFamily="34" charset="0"/>
                <a:cs typeface="Arial" panose="020B0604020202020204" pitchFamily="34" charset="0"/>
              </a:rPr>
              <a:t>For reviews completed between January 1, 2026 and December 31, 2026, per diem rates will be adjusted for any changes to the CMI. The per diem rate may be increased or decreased based on the adjusted CMI.</a:t>
            </a:r>
          </a:p>
          <a:p>
            <a:pPr lvl="1">
              <a:spcBef>
                <a:spcPts val="0"/>
              </a:spcBef>
            </a:pPr>
            <a:r>
              <a:rPr lang="en-US" sz="2000" i="0" u="none" strike="noStrike" baseline="0" dirty="0">
                <a:solidFill>
                  <a:srgbClr val="000000"/>
                </a:solidFill>
                <a:latin typeface="Arial" panose="020B0604020202020204" pitchFamily="34" charset="0"/>
                <a:cs typeface="Arial" panose="020B0604020202020204" pitchFamily="34" charset="0"/>
              </a:rPr>
              <a:t>For reviews completed after January 1, 2027, per diem rates will only be adjusted for decreases in the CMI.</a:t>
            </a:r>
            <a:endParaRPr lang="en-US" sz="2000" dirty="0">
              <a:solidFill>
                <a:schemeClr val="accent4"/>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59044997-DBDE-1848-5E87-49C98AE4A2FB}"/>
              </a:ext>
            </a:extLst>
          </p:cNvPr>
          <p:cNvSpPr/>
          <p:nvPr/>
        </p:nvSpPr>
        <p:spPr>
          <a:xfrm>
            <a:off x="6400800" y="6400800"/>
            <a:ext cx="5486400" cy="369332"/>
          </a:xfrm>
          <a:prstGeom prst="rect">
            <a:avLst/>
          </a:prstGeom>
        </p:spPr>
        <p:txBody>
          <a:bodyPr wrap="none">
            <a:spAutoFit/>
          </a:bodyPr>
          <a:lstStyle/>
          <a:p>
            <a:pPr algn="r">
              <a:spcBef>
                <a:spcPts val="600"/>
              </a:spcBef>
            </a:pPr>
            <a:r>
              <a:rPr lang="en-US" dirty="0">
                <a:latin typeface="Arial" panose="020B0604020202020204" pitchFamily="34" charset="0"/>
                <a:ea typeface="Calibri" panose="020F0502020204030204" pitchFamily="34" charset="0"/>
                <a:cs typeface="Arial" panose="020B0604020202020204" pitchFamily="34" charset="0"/>
              </a:rPr>
              <a:t>(Draft Proposed Amendment to 13 CSR 70-10.020)</a:t>
            </a:r>
          </a:p>
        </p:txBody>
      </p:sp>
    </p:spTree>
    <p:extLst>
      <p:ext uri="{BB962C8B-B14F-4D97-AF65-F5344CB8AC3E}">
        <p14:creationId xmlns:p14="http://schemas.microsoft.com/office/powerpoint/2010/main" val="1388347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Summary</a:t>
            </a:r>
          </a:p>
        </p:txBody>
      </p:sp>
      <p:sp>
        <p:nvSpPr>
          <p:cNvPr id="3" name="Content Placeholder 2"/>
          <p:cNvSpPr>
            <a:spLocks noGrp="1"/>
          </p:cNvSpPr>
          <p:nvPr>
            <p:ph idx="1"/>
          </p:nvPr>
        </p:nvSpPr>
        <p:spPr>
          <a:xfrm>
            <a:off x="609600" y="1005840"/>
            <a:ext cx="10972800" cy="5212080"/>
          </a:xfrm>
        </p:spPr>
        <p:txBody>
          <a:bodyPr>
            <a:normAutofit/>
          </a:bodyPr>
          <a:lstStyle/>
          <a:p>
            <a:pPr>
              <a:spcBef>
                <a:spcPts val="0"/>
              </a:spcBef>
            </a:pPr>
            <a:r>
              <a:rPr lang="en-US" sz="2400" dirty="0">
                <a:latin typeface="Arial" panose="020B0604020202020204" pitchFamily="34" charset="0"/>
                <a:cs typeface="Arial" panose="020B0604020202020204" pitchFamily="34" charset="0"/>
              </a:rPr>
              <a:t>Documentation in the medical record should support the coding of the MDS.</a:t>
            </a:r>
          </a:p>
          <a:p>
            <a:pPr>
              <a:spcBef>
                <a:spcPts val="0"/>
              </a:spcBef>
            </a:pPr>
            <a:endParaRPr lang="en-US" sz="2400" dirty="0">
              <a:latin typeface="Arial" panose="020B0604020202020204" pitchFamily="34" charset="0"/>
              <a:cs typeface="Arial" panose="020B0604020202020204" pitchFamily="34" charset="0"/>
            </a:endParaRPr>
          </a:p>
          <a:p>
            <a:pPr>
              <a:spcBef>
                <a:spcPts val="0"/>
              </a:spcBef>
            </a:pPr>
            <a:r>
              <a:rPr lang="en-US" sz="2400" dirty="0">
                <a:latin typeface="Arial" panose="020B0604020202020204" pitchFamily="34" charset="0"/>
                <a:cs typeface="Arial" panose="020B0604020202020204" pitchFamily="34" charset="0"/>
              </a:rPr>
              <a:t>The MDS process should be a team effort.</a:t>
            </a:r>
          </a:p>
          <a:p>
            <a:pPr>
              <a:spcBef>
                <a:spcPts val="0"/>
              </a:spcBef>
            </a:pPr>
            <a:endParaRPr lang="en-US" sz="2400" dirty="0">
              <a:latin typeface="Arial" panose="020B0604020202020204" pitchFamily="34" charset="0"/>
              <a:cs typeface="Arial" panose="020B0604020202020204" pitchFamily="34" charset="0"/>
            </a:endParaRPr>
          </a:p>
          <a:p>
            <a:pPr>
              <a:spcBef>
                <a:spcPts val="0"/>
              </a:spcBef>
            </a:pPr>
            <a:r>
              <a:rPr lang="en-US" sz="2400" dirty="0">
                <a:latin typeface="Arial" panose="020B0604020202020204" pitchFamily="34" charset="0"/>
                <a:cs typeface="Arial" panose="020B0604020202020204" pitchFamily="34" charset="0"/>
              </a:rPr>
              <a:t>Education with staff may be needed.</a:t>
            </a:r>
          </a:p>
          <a:p>
            <a:pPr>
              <a:spcBef>
                <a:spcPts val="0"/>
              </a:spcBef>
            </a:pPr>
            <a:endParaRPr lang="en-US" sz="2400" dirty="0">
              <a:latin typeface="Arial" panose="020B0604020202020204" pitchFamily="34" charset="0"/>
              <a:cs typeface="Arial" panose="020B0604020202020204" pitchFamily="34" charset="0"/>
            </a:endParaRPr>
          </a:p>
          <a:p>
            <a:pPr>
              <a:spcBef>
                <a:spcPts val="0"/>
              </a:spcBef>
            </a:pPr>
            <a:r>
              <a:rPr lang="en-US" sz="2400" dirty="0">
                <a:latin typeface="Arial" panose="020B0604020202020204" pitchFamily="34" charset="0"/>
                <a:cs typeface="Arial" panose="020B0604020202020204" pitchFamily="34" charset="0"/>
              </a:rPr>
              <a:t>Follow RAI Manual instructions for item coding and MDS time frames.</a:t>
            </a:r>
          </a:p>
          <a:p>
            <a:pPr>
              <a:spcBef>
                <a:spcPts val="0"/>
              </a:spcBef>
            </a:pPr>
            <a:endParaRPr lang="en-US" sz="2400" dirty="0">
              <a:latin typeface="Arial" panose="020B0604020202020204" pitchFamily="34" charset="0"/>
              <a:cs typeface="Arial" panose="020B0604020202020204" pitchFamily="34" charset="0"/>
            </a:endParaRPr>
          </a:p>
          <a:p>
            <a:pPr>
              <a:spcBef>
                <a:spcPts val="0"/>
              </a:spcBef>
            </a:pPr>
            <a:r>
              <a:rPr lang="en-US" sz="2400" dirty="0">
                <a:latin typeface="Arial" panose="020B0604020202020204" pitchFamily="34" charset="0"/>
                <a:cs typeface="Arial" panose="020B0604020202020204" pitchFamily="34" charset="0"/>
              </a:rPr>
              <a:t>An accurate MDS generates an accurate PDPM Nursing CMG and CMI.</a:t>
            </a:r>
          </a:p>
        </p:txBody>
      </p:sp>
    </p:spTree>
    <p:extLst>
      <p:ext uri="{BB962C8B-B14F-4D97-AF65-F5344CB8AC3E}">
        <p14:creationId xmlns:p14="http://schemas.microsoft.com/office/powerpoint/2010/main" val="21228624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Autofit/>
          </a:bodyPr>
          <a:lstStyle/>
          <a:p>
            <a:r>
              <a:rPr lang="en-US" sz="3200" b="1" dirty="0">
                <a:latin typeface="Arial Black" panose="020B0A04020102020204" pitchFamily="34" charset="0"/>
              </a:rPr>
              <a:t>References</a:t>
            </a:r>
          </a:p>
        </p:txBody>
      </p:sp>
      <p:sp>
        <p:nvSpPr>
          <p:cNvPr id="3" name="Content Placeholder 2"/>
          <p:cNvSpPr>
            <a:spLocks noGrp="1"/>
          </p:cNvSpPr>
          <p:nvPr>
            <p:ph idx="1"/>
          </p:nvPr>
        </p:nvSpPr>
        <p:spPr>
          <a:xfrm>
            <a:off x="883920" y="1005840"/>
            <a:ext cx="10424160" cy="5577840"/>
          </a:xfrm>
        </p:spPr>
        <p:txBody>
          <a:bodyPr>
            <a:normAutofit/>
          </a:bodyPr>
          <a:lstStyle/>
          <a:p>
            <a:pPr marL="0" indent="0">
              <a:spcBef>
                <a:spcPts val="0"/>
              </a:spcBef>
              <a:buNone/>
            </a:pPr>
            <a:r>
              <a:rPr lang="en-US" sz="2400" dirty="0">
                <a:latin typeface="Arial" panose="020B0604020202020204" pitchFamily="34" charset="0"/>
                <a:cs typeface="Arial" panose="020B0604020202020204" pitchFamily="34" charset="0"/>
              </a:rPr>
              <a:t>Public Notice of Prospective Reimbursement Plan for Nursing Homes</a:t>
            </a:r>
          </a:p>
          <a:p>
            <a:pPr marL="400050" lvl="1" indent="0">
              <a:spcBef>
                <a:spcPts val="0"/>
              </a:spcBef>
              <a:buNone/>
            </a:pPr>
            <a:r>
              <a:rPr lang="en-US" sz="2000" u="sng" dirty="0">
                <a:latin typeface="Arial" panose="020B0604020202020204" pitchFamily="34" charset="0"/>
                <a:cs typeface="Arial" panose="020B0604020202020204" pitchFamily="34" charset="0"/>
                <a:hlinkClick r:id="rId3"/>
              </a:rPr>
              <a:t>https://mydss.mo.gov/media/pdf/public-notice-prospective-reimbursement-plan-nursing-facility-and-hiv-nursing-facility</a:t>
            </a:r>
            <a:endParaRPr lang="en-US" sz="2000" u="sng" dirty="0">
              <a:latin typeface="Arial" panose="020B0604020202020204" pitchFamily="34" charset="0"/>
              <a:cs typeface="Arial" panose="020B0604020202020204" pitchFamily="34" charset="0"/>
            </a:endParaRPr>
          </a:p>
          <a:p>
            <a:pPr marL="0" indent="0">
              <a:spcBef>
                <a:spcPts val="0"/>
              </a:spcBef>
              <a:buNone/>
            </a:pPr>
            <a:endParaRPr lang="en-US" sz="2400" u="sng" dirty="0">
              <a:latin typeface="Arial" panose="020B0604020202020204" pitchFamily="34" charset="0"/>
              <a:cs typeface="Arial" panose="020B0604020202020204" pitchFamily="34" charset="0"/>
            </a:endParaRPr>
          </a:p>
          <a:p>
            <a:pPr marL="0" indent="0">
              <a:spcBef>
                <a:spcPts val="0"/>
              </a:spcBef>
              <a:buNone/>
            </a:pPr>
            <a:r>
              <a:rPr lang="en-US" sz="2400" dirty="0">
                <a:latin typeface="Arial" panose="020B0604020202020204" pitchFamily="34" charset="0"/>
                <a:cs typeface="Arial" panose="020B0604020202020204" pitchFamily="34" charset="0"/>
              </a:rPr>
              <a:t>Draft Proposed Amendment of Prospective Reimbursement Plan for Nursing Homes</a:t>
            </a:r>
          </a:p>
          <a:p>
            <a:pPr marL="400050" lvl="1" indent="0">
              <a:spcBef>
                <a:spcPts val="0"/>
              </a:spcBef>
              <a:buNone/>
            </a:pPr>
            <a:r>
              <a:rPr lang="en-US" sz="2000" dirty="0">
                <a:latin typeface="Arial" panose="020B0604020202020204" pitchFamily="34" charset="0"/>
                <a:cs typeface="Arial" panose="020B0604020202020204" pitchFamily="34" charset="0"/>
                <a:hlinkClick r:id="rId4"/>
              </a:rPr>
              <a:t>https://mydss.mo.gov/media/pdf/prospective-reimbursement-plan-nursing-facility-and-hiv-nursing-facility-services</a:t>
            </a:r>
            <a:endParaRPr lang="en-US" sz="2000" dirty="0">
              <a:latin typeface="Arial" panose="020B0604020202020204" pitchFamily="34" charset="0"/>
              <a:cs typeface="Arial" panose="020B0604020202020204" pitchFamily="34" charset="0"/>
            </a:endParaRPr>
          </a:p>
          <a:p>
            <a:pPr marL="0" indent="0">
              <a:spcBef>
                <a:spcPts val="0"/>
              </a:spcBef>
              <a:buNone/>
            </a:pPr>
            <a:endParaRPr lang="en-US" sz="2400" dirty="0">
              <a:latin typeface="Arial" panose="020B0604020202020204" pitchFamily="34" charset="0"/>
              <a:cs typeface="Arial" panose="020B0604020202020204" pitchFamily="34" charset="0"/>
            </a:endParaRPr>
          </a:p>
          <a:p>
            <a:pPr marL="0" indent="0">
              <a:spcBef>
                <a:spcPts val="0"/>
              </a:spcBef>
              <a:buNone/>
            </a:pPr>
            <a:r>
              <a:rPr lang="en-US" sz="2400" dirty="0">
                <a:latin typeface="Arial" panose="020B0604020202020204" pitchFamily="34" charset="0"/>
                <a:cs typeface="Arial" panose="020B0604020202020204" pitchFamily="34" charset="0"/>
              </a:rPr>
              <a:t>Nursing Home Compare Five-Star Quality Rating System - Technical Users’ Guide 2017</a:t>
            </a:r>
          </a:p>
          <a:p>
            <a:pPr marL="400050" lvl="1" indent="0">
              <a:spcBef>
                <a:spcPts val="0"/>
              </a:spcBef>
              <a:buNone/>
            </a:pPr>
            <a:r>
              <a:rPr lang="en-US" sz="2000" dirty="0">
                <a:solidFill>
                  <a:schemeClr val="accent4"/>
                </a:solidFill>
                <a:latin typeface="Arial" panose="020B0604020202020204" pitchFamily="34" charset="0"/>
                <a:cs typeface="Arial" panose="020B0604020202020204" pitchFamily="34" charset="0"/>
                <a:hlinkClick r:id="rId5"/>
              </a:rPr>
              <a:t>https://mydss.mo.gov/media/pdf/nursing-home-compare-five-star-quality-rating-system-technical-users-guide</a:t>
            </a:r>
            <a:endParaRPr lang="en-US" sz="2000" dirty="0">
              <a:solidFill>
                <a:schemeClr val="accent4"/>
              </a:solidFill>
              <a:latin typeface="Arial" panose="020B0604020202020204" pitchFamily="34" charset="0"/>
              <a:cs typeface="Arial" panose="020B0604020202020204" pitchFamily="34" charset="0"/>
            </a:endParaRPr>
          </a:p>
          <a:p>
            <a:pPr marL="0" indent="0">
              <a:spcBef>
                <a:spcPts val="0"/>
              </a:spcBef>
              <a:buNone/>
            </a:pPr>
            <a:endParaRPr lang="en-US" sz="2400" dirty="0">
              <a:latin typeface="Arial" panose="020B0604020202020204" pitchFamily="34" charset="0"/>
              <a:cs typeface="Arial" panose="020B0604020202020204" pitchFamily="34" charset="0"/>
            </a:endParaRPr>
          </a:p>
          <a:p>
            <a:pPr marL="0" indent="0">
              <a:spcBef>
                <a:spcPts val="0"/>
              </a:spcBef>
              <a:buNone/>
            </a:pPr>
            <a:r>
              <a:rPr lang="en-US" sz="2400" dirty="0">
                <a:latin typeface="Arial" panose="020B0604020202020204" pitchFamily="34" charset="0"/>
                <a:cs typeface="Arial" panose="020B0604020202020204" pitchFamily="34" charset="0"/>
              </a:rPr>
              <a:t>Myers and Stauffer Missouri webpage</a:t>
            </a:r>
          </a:p>
          <a:p>
            <a:pPr marL="400050" lvl="1" indent="0">
              <a:spcBef>
                <a:spcPts val="0"/>
              </a:spcBef>
              <a:buNone/>
            </a:pPr>
            <a:r>
              <a:rPr lang="en-US" sz="2000" dirty="0">
                <a:solidFill>
                  <a:schemeClr val="accent4"/>
                </a:solidFill>
                <a:latin typeface="Arial" panose="020B0604020202020204" pitchFamily="34" charset="0"/>
                <a:cs typeface="Arial" panose="020B0604020202020204" pitchFamily="34" charset="0"/>
                <a:hlinkClick r:id="rId6"/>
              </a:rPr>
              <a:t>https://myersandstauffer.com/client-portal/missouri/</a:t>
            </a:r>
            <a:endParaRPr lang="en-US" sz="2000" dirty="0">
              <a:solidFill>
                <a:schemeClr val="accent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5098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Missouri Case Mix Reimbursement</a:t>
            </a:r>
          </a:p>
        </p:txBody>
      </p:sp>
      <p:sp>
        <p:nvSpPr>
          <p:cNvPr id="3" name="Content Placeholder 2"/>
          <p:cNvSpPr>
            <a:spLocks noGrp="1"/>
          </p:cNvSpPr>
          <p:nvPr>
            <p:ph idx="1"/>
          </p:nvPr>
        </p:nvSpPr>
        <p:spPr>
          <a:xfrm>
            <a:off x="609600" y="1005840"/>
            <a:ext cx="10972800" cy="5577840"/>
          </a:xfrm>
        </p:spPr>
        <p:txBody>
          <a:bodyPr>
            <a:normAutofit/>
          </a:bodyPr>
          <a:lstStyle/>
          <a:p>
            <a:pPr>
              <a:spcBef>
                <a:spcPts val="0"/>
              </a:spcBef>
            </a:pPr>
            <a:r>
              <a:rPr lang="en-US" sz="2400" dirty="0">
                <a:latin typeface="Arial" panose="020B0604020202020204" pitchFamily="34" charset="0"/>
                <a:cs typeface="Arial" panose="020B0604020202020204" pitchFamily="34" charset="0"/>
              </a:rPr>
              <a:t>Over half of the State Medicaid programs use the MDS for their case mix payment systems.</a:t>
            </a:r>
          </a:p>
          <a:p>
            <a:pPr>
              <a:spcBef>
                <a:spcPts val="0"/>
              </a:spcBef>
            </a:pPr>
            <a:r>
              <a:rPr lang="en-US" sz="2400" dirty="0">
                <a:latin typeface="Arial" panose="020B0604020202020204" pitchFamily="34" charset="0"/>
                <a:cs typeface="Arial" panose="020B0604020202020204" pitchFamily="34" charset="0"/>
              </a:rPr>
              <a:t>States have the option of selecting the system that better suits their Medicaid long-term care population.</a:t>
            </a:r>
          </a:p>
          <a:p>
            <a:pPr>
              <a:spcBef>
                <a:spcPts val="0"/>
              </a:spcBef>
            </a:pPr>
            <a:r>
              <a:rPr lang="en-US" sz="2400" dirty="0">
                <a:latin typeface="Arial" panose="020B0604020202020204" pitchFamily="34" charset="0"/>
                <a:cs typeface="Arial" panose="020B0604020202020204" pitchFamily="34" charset="0"/>
              </a:rPr>
              <a:t>Missouri began to use the RUG IV 48 group model classification system on 7-1-22 for CMI.</a:t>
            </a:r>
          </a:p>
          <a:p>
            <a:pPr>
              <a:spcBef>
                <a:spcPts val="0"/>
              </a:spcBef>
            </a:pPr>
            <a:r>
              <a:rPr lang="en-US" sz="2400" dirty="0">
                <a:latin typeface="Arial" panose="020B0604020202020204" pitchFamily="34" charset="0"/>
                <a:cs typeface="Arial" panose="020B0604020202020204" pitchFamily="34" charset="0"/>
              </a:rPr>
              <a:t>Missouri began to use the nursing component of the PDPM group model classification system on 7-1-24 for CMI.</a:t>
            </a:r>
          </a:p>
          <a:p>
            <a:pPr>
              <a:spcBef>
                <a:spcPts val="0"/>
              </a:spcBef>
            </a:pPr>
            <a:r>
              <a:rPr lang="en-US" sz="2400" dirty="0">
                <a:latin typeface="Arial" panose="020B0604020202020204" pitchFamily="34" charset="0"/>
                <a:cs typeface="Arial" panose="020B0604020202020204" pitchFamily="34" charset="0"/>
              </a:rPr>
              <a:t>The CMI goes into the patient care component of a facilities Medicaid rate.</a:t>
            </a:r>
          </a:p>
        </p:txBody>
      </p:sp>
    </p:spTree>
    <p:extLst>
      <p:ext uri="{BB962C8B-B14F-4D97-AF65-F5344CB8AC3E}">
        <p14:creationId xmlns:p14="http://schemas.microsoft.com/office/powerpoint/2010/main" val="1197467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3920" y="1005840"/>
            <a:ext cx="10424160" cy="5212080"/>
          </a:xfrm>
        </p:spPr>
        <p:txBody>
          <a:bodyPr>
            <a:normAutofit/>
          </a:bodyPr>
          <a:lstStyle/>
          <a:p>
            <a:pPr marL="0" indent="0">
              <a:spcBef>
                <a:spcPts val="0"/>
              </a:spcBef>
              <a:buNone/>
            </a:pPr>
            <a:r>
              <a:rPr lang="en-US" sz="2400" dirty="0">
                <a:latin typeface="Arial" panose="020B0604020202020204" pitchFamily="34" charset="0"/>
                <a:cs typeface="Arial" panose="020B0604020202020204" pitchFamily="34" charset="0"/>
              </a:rPr>
              <a:t>Long-Term Care Facility Resident Assessment Instrument 3.0 User’s Manual, Version 1.18.11, October 2023</a:t>
            </a:r>
          </a:p>
          <a:p>
            <a:pPr marL="400050" lvl="1" indent="0">
              <a:spcBef>
                <a:spcPts val="0"/>
              </a:spcBef>
              <a:buNone/>
            </a:pPr>
            <a:r>
              <a:rPr lang="en-US" sz="2000" dirty="0">
                <a:latin typeface="Arial" panose="020B0604020202020204" pitchFamily="34" charset="0"/>
                <a:cs typeface="Arial" panose="020B0604020202020204" pitchFamily="34" charset="0"/>
                <a:hlinkClick r:id="rId3"/>
              </a:rPr>
              <a:t>https://www.cms.gov/medicare/quality/nursing-home-improvement/resident-assessment-instrument-manual</a:t>
            </a:r>
            <a:endParaRPr lang="en-US" sz="2000" dirty="0">
              <a:latin typeface="Arial" panose="020B0604020202020204" pitchFamily="34" charset="0"/>
              <a:cs typeface="Arial" panose="020B0604020202020204" pitchFamily="34" charset="0"/>
            </a:endParaRPr>
          </a:p>
          <a:p>
            <a:pPr marL="0" indent="0">
              <a:spcBef>
                <a:spcPts val="0"/>
              </a:spcBef>
              <a:buNone/>
            </a:pPr>
            <a:endParaRPr lang="en-US" sz="2400" dirty="0">
              <a:latin typeface="Arial" panose="020B0604020202020204" pitchFamily="34" charset="0"/>
              <a:cs typeface="Arial" panose="020B0604020202020204" pitchFamily="34" charset="0"/>
            </a:endParaRPr>
          </a:p>
          <a:p>
            <a:pPr marL="0" indent="0">
              <a:spcBef>
                <a:spcPts val="0"/>
              </a:spcBef>
              <a:buNone/>
            </a:pPr>
            <a:r>
              <a:rPr lang="en-US" sz="2400" dirty="0">
                <a:latin typeface="Arial" panose="020B0604020202020204" pitchFamily="34" charset="0"/>
                <a:cs typeface="Arial" panose="020B0604020202020204" pitchFamily="34" charset="0"/>
              </a:rPr>
              <a:t>PDPM nursing component case mix groups (CMG) and case mix index table effective October 1, 2023 as listed in the Final SNF PPS payment rule for FY 2024</a:t>
            </a:r>
          </a:p>
          <a:p>
            <a:pPr marL="400050" lvl="1" indent="0">
              <a:spcBef>
                <a:spcPts val="0"/>
              </a:spcBef>
              <a:buNone/>
            </a:pPr>
            <a:r>
              <a:rPr lang="en-US" sz="2000" dirty="0">
                <a:solidFill>
                  <a:srgbClr val="7030A0"/>
                </a:solidFill>
                <a:latin typeface="Arial" panose="020B0604020202020204" pitchFamily="34" charset="0"/>
                <a:cs typeface="Arial" panose="020B0604020202020204" pitchFamily="34" charset="0"/>
                <a:hlinkClick r:id="rId4"/>
              </a:rPr>
              <a:t>https://www.federalregister.gov/documents/2023/08/07/2023-16249/medicare-program-prospective-payment-system-and-consolidated-billing-for-skilled-nursing-facilities#p-155</a:t>
            </a:r>
            <a:endParaRPr lang="en-US" sz="2000" dirty="0">
              <a:solidFill>
                <a:schemeClr val="accent4"/>
              </a:solidFill>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AF965A1D-3421-A5B0-F23D-BBA2EB3D9AA1}"/>
              </a:ext>
            </a:extLst>
          </p:cNvPr>
          <p:cNvSpPr>
            <a:spLocks noGrp="1"/>
          </p:cNvSpPr>
          <p:nvPr>
            <p:ph type="title"/>
          </p:nvPr>
        </p:nvSpPr>
        <p:spPr>
          <a:xfrm>
            <a:off x="60960" y="0"/>
            <a:ext cx="12070080" cy="1097280"/>
          </a:xfrm>
        </p:spPr>
        <p:txBody>
          <a:bodyPr>
            <a:noAutofit/>
          </a:bodyPr>
          <a:lstStyle/>
          <a:p>
            <a:r>
              <a:rPr lang="en-US" sz="3200" b="1" dirty="0">
                <a:latin typeface="Arial Black" panose="020B0A04020102020204" pitchFamily="34" charset="0"/>
              </a:rPr>
              <a:t>References</a:t>
            </a:r>
          </a:p>
        </p:txBody>
      </p:sp>
    </p:spTree>
    <p:extLst>
      <p:ext uri="{BB962C8B-B14F-4D97-AF65-F5344CB8AC3E}">
        <p14:creationId xmlns:p14="http://schemas.microsoft.com/office/powerpoint/2010/main" val="30053732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State MDS Unit</a:t>
            </a:r>
          </a:p>
        </p:txBody>
      </p:sp>
      <p:sp>
        <p:nvSpPr>
          <p:cNvPr id="3" name="Content Placeholder 2"/>
          <p:cNvSpPr>
            <a:spLocks noGrp="1"/>
          </p:cNvSpPr>
          <p:nvPr>
            <p:ph idx="1"/>
          </p:nvPr>
        </p:nvSpPr>
        <p:spPr>
          <a:xfrm>
            <a:off x="609600" y="1280160"/>
            <a:ext cx="10972800" cy="5029200"/>
          </a:xfrm>
        </p:spPr>
        <p:txBody>
          <a:bodyPr>
            <a:normAutofit/>
          </a:bodyPr>
          <a:lstStyle/>
          <a:p>
            <a:pPr algn="ctr">
              <a:buNone/>
            </a:pPr>
            <a:r>
              <a:rPr lang="en-US" sz="2800" b="1" dirty="0">
                <a:latin typeface="Arial" panose="020B0604020202020204" pitchFamily="34" charset="0"/>
                <a:cs typeface="Arial" panose="020B0604020202020204" pitchFamily="34" charset="0"/>
              </a:rPr>
              <a:t>Stacey Bryan</a:t>
            </a:r>
          </a:p>
          <a:p>
            <a:pPr algn="ctr">
              <a:buNone/>
            </a:pPr>
            <a:r>
              <a:rPr lang="en-US" sz="2400" dirty="0">
                <a:latin typeface="Arial" panose="020B0604020202020204" pitchFamily="34" charset="0"/>
                <a:cs typeface="Arial" panose="020B0604020202020204" pitchFamily="34" charset="0"/>
              </a:rPr>
              <a:t>State RAI Coordinator</a:t>
            </a:r>
          </a:p>
          <a:p>
            <a:pPr algn="ctr">
              <a:buNone/>
            </a:pPr>
            <a:r>
              <a:rPr lang="en-US" sz="2400" dirty="0">
                <a:latin typeface="Arial" panose="020B0604020202020204" pitchFamily="34" charset="0"/>
                <a:cs typeface="Arial" panose="020B0604020202020204" pitchFamily="34" charset="0"/>
                <a:hlinkClick r:id="rId3"/>
              </a:rPr>
              <a:t>Stacey.Bryan@health.mo.gov</a:t>
            </a:r>
            <a:endParaRPr lang="en-US" sz="2400" dirty="0">
              <a:latin typeface="Arial" panose="020B0604020202020204" pitchFamily="34" charset="0"/>
              <a:cs typeface="Arial" panose="020B0604020202020204" pitchFamily="34" charset="0"/>
            </a:endParaRPr>
          </a:p>
          <a:p>
            <a:pPr algn="ctr">
              <a:buNone/>
            </a:pPr>
            <a:r>
              <a:rPr lang="en-US" sz="2400" dirty="0">
                <a:latin typeface="Arial" panose="020B0604020202020204" pitchFamily="34" charset="0"/>
                <a:cs typeface="Arial" panose="020B0604020202020204" pitchFamily="34" charset="0"/>
              </a:rPr>
              <a:t>573-751-6308</a:t>
            </a:r>
          </a:p>
          <a:p>
            <a:pPr algn="ctr">
              <a:buNone/>
            </a:pPr>
            <a:endParaRPr lang="en-US" sz="2800" dirty="0">
              <a:latin typeface="Arial" panose="020B0604020202020204" pitchFamily="34" charset="0"/>
              <a:cs typeface="Arial" panose="020B0604020202020204" pitchFamily="34" charset="0"/>
            </a:endParaRPr>
          </a:p>
          <a:p>
            <a:pPr algn="ctr">
              <a:buNone/>
            </a:pPr>
            <a:r>
              <a:rPr lang="en-US" sz="2800" b="1" dirty="0">
                <a:latin typeface="Arial" panose="020B0604020202020204" pitchFamily="34" charset="0"/>
                <a:cs typeface="Arial" panose="020B0604020202020204" pitchFamily="34" charset="0"/>
              </a:rPr>
              <a:t>Danette Beeson</a:t>
            </a:r>
          </a:p>
          <a:p>
            <a:pPr algn="ctr">
              <a:buNone/>
            </a:pPr>
            <a:r>
              <a:rPr lang="en-US" sz="2400" dirty="0">
                <a:latin typeface="Arial" panose="020B0604020202020204" pitchFamily="34" charset="0"/>
                <a:cs typeface="Arial" panose="020B0604020202020204" pitchFamily="34" charset="0"/>
              </a:rPr>
              <a:t>State Automation Coordinator</a:t>
            </a:r>
          </a:p>
          <a:p>
            <a:pPr algn="ctr">
              <a:buNone/>
            </a:pPr>
            <a:r>
              <a:rPr lang="en-US" sz="2400" dirty="0">
                <a:latin typeface="Arial" panose="020B0604020202020204" pitchFamily="34" charset="0"/>
                <a:cs typeface="Arial" panose="020B0604020202020204" pitchFamily="34" charset="0"/>
                <a:hlinkClick r:id="rId4"/>
              </a:rPr>
              <a:t>Danette.Beeson@health.mo.gov</a:t>
            </a:r>
            <a:endParaRPr lang="en-US" sz="2400" dirty="0">
              <a:latin typeface="Arial" panose="020B0604020202020204" pitchFamily="34" charset="0"/>
              <a:cs typeface="Arial" panose="020B0604020202020204" pitchFamily="34" charset="0"/>
            </a:endParaRPr>
          </a:p>
          <a:p>
            <a:pPr algn="ctr">
              <a:buNone/>
            </a:pPr>
            <a:r>
              <a:rPr lang="en-US" sz="2400" dirty="0">
                <a:latin typeface="Arial" panose="020B0604020202020204" pitchFamily="34" charset="0"/>
                <a:cs typeface="Arial" panose="020B0604020202020204" pitchFamily="34" charset="0"/>
              </a:rPr>
              <a:t>573-522-8421</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8736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pPr>
              <a:spcAft>
                <a:spcPts val="1200"/>
              </a:spcAft>
            </a:pPr>
            <a:r>
              <a:rPr lang="en-US" sz="3200" b="1" u="sng" dirty="0">
                <a:latin typeface="Arial Black" panose="020B0A04020102020204" pitchFamily="34" charset="0"/>
              </a:rPr>
              <a:t>PDPM Nursing Component</a:t>
            </a:r>
          </a:p>
        </p:txBody>
      </p:sp>
      <p:sp>
        <p:nvSpPr>
          <p:cNvPr id="3" name="Content Placeholder 2"/>
          <p:cNvSpPr>
            <a:spLocks noGrp="1"/>
          </p:cNvSpPr>
          <p:nvPr>
            <p:ph idx="1"/>
          </p:nvPr>
        </p:nvSpPr>
        <p:spPr>
          <a:xfrm>
            <a:off x="609600" y="1005840"/>
            <a:ext cx="10972800" cy="5760720"/>
          </a:xfrm>
        </p:spPr>
        <p:txBody>
          <a:bodyPr>
            <a:normAutofit/>
          </a:bodyPr>
          <a:lstStyle/>
          <a:p>
            <a:pPr marL="0" indent="0" algn="ctr">
              <a:spcBef>
                <a:spcPts val="1200"/>
              </a:spcBef>
              <a:buNone/>
            </a:pPr>
            <a:r>
              <a:rPr lang="en-US" sz="2800" b="1" dirty="0">
                <a:latin typeface="Arial" panose="020B0604020202020204" pitchFamily="34" charset="0"/>
                <a:cs typeface="Arial" panose="020B0604020202020204" pitchFamily="34" charset="0"/>
              </a:rPr>
              <a:t>Extensive Services</a:t>
            </a:r>
          </a:p>
          <a:p>
            <a:pPr marL="0" indent="0" algn="ctr">
              <a:spcBef>
                <a:spcPts val="0"/>
              </a:spcBef>
              <a:buNone/>
            </a:pPr>
            <a:r>
              <a:rPr lang="en-US" sz="2400" dirty="0">
                <a:latin typeface="Arial" panose="020B0604020202020204" pitchFamily="34" charset="0"/>
                <a:cs typeface="Arial" panose="020B0604020202020204" pitchFamily="34" charset="0"/>
              </a:rPr>
              <a:t>ES3, ES2, ES1</a:t>
            </a:r>
          </a:p>
          <a:p>
            <a:pPr marL="0" indent="0" algn="ctr">
              <a:spcBef>
                <a:spcPts val="600"/>
              </a:spcBef>
              <a:buNone/>
            </a:pPr>
            <a:r>
              <a:rPr lang="en-US" sz="2800" b="1" dirty="0">
                <a:latin typeface="Arial" panose="020B0604020202020204" pitchFamily="34" charset="0"/>
                <a:ea typeface="Calibri" panose="020F0502020204030204" pitchFamily="34" charset="0"/>
                <a:cs typeface="Arial" panose="020B0604020202020204" pitchFamily="34" charset="0"/>
              </a:rPr>
              <a:t>Special Care High</a:t>
            </a:r>
          </a:p>
          <a:p>
            <a:pPr marL="0" indent="0" algn="ctr">
              <a:spcBef>
                <a:spcPts val="0"/>
              </a:spcBef>
              <a:buNone/>
            </a:pPr>
            <a:r>
              <a:rPr lang="en-US" sz="2400" dirty="0">
                <a:latin typeface="Arial" panose="020B0604020202020204" pitchFamily="34" charset="0"/>
                <a:ea typeface="Calibri" panose="020F0502020204030204" pitchFamily="34" charset="0"/>
                <a:cs typeface="Arial" panose="020B0604020202020204" pitchFamily="34" charset="0"/>
              </a:rPr>
              <a:t>HDE2, HDE1, HBC2, HBC1</a:t>
            </a:r>
          </a:p>
          <a:p>
            <a:pPr marL="0" indent="0" algn="ctr">
              <a:spcBef>
                <a:spcPts val="600"/>
              </a:spcBef>
              <a:buNone/>
            </a:pPr>
            <a:r>
              <a:rPr lang="en-US" sz="2800" b="1" dirty="0">
                <a:latin typeface="Arial" panose="020B0604020202020204" pitchFamily="34" charset="0"/>
                <a:ea typeface="Calibri" panose="020F0502020204030204" pitchFamily="34" charset="0"/>
                <a:cs typeface="Arial" panose="020B0604020202020204" pitchFamily="34" charset="0"/>
              </a:rPr>
              <a:t>Special Care Low</a:t>
            </a:r>
          </a:p>
          <a:p>
            <a:pPr marL="0" indent="0" algn="ctr">
              <a:spcBef>
                <a:spcPts val="0"/>
              </a:spcBef>
              <a:buNone/>
            </a:pPr>
            <a:r>
              <a:rPr lang="en-US" sz="2400" dirty="0">
                <a:latin typeface="Arial" panose="020B0604020202020204" pitchFamily="34" charset="0"/>
                <a:ea typeface="Calibri" panose="020F0502020204030204" pitchFamily="34" charset="0"/>
                <a:cs typeface="Arial" panose="020B0604020202020204" pitchFamily="34" charset="0"/>
              </a:rPr>
              <a:t>LDE2, LDE1, LBC2, LBC1</a:t>
            </a:r>
          </a:p>
          <a:p>
            <a:pPr marL="0" indent="0" algn="ctr">
              <a:spcBef>
                <a:spcPts val="600"/>
              </a:spcBef>
              <a:buNone/>
            </a:pPr>
            <a:r>
              <a:rPr lang="en-US" sz="2800" b="1" dirty="0">
                <a:latin typeface="Arial" panose="020B0604020202020204" pitchFamily="34" charset="0"/>
                <a:ea typeface="Calibri" panose="020F0502020204030204" pitchFamily="34" charset="0"/>
                <a:cs typeface="Arial" panose="020B0604020202020204" pitchFamily="34" charset="0"/>
              </a:rPr>
              <a:t>Clinically Complex</a:t>
            </a:r>
          </a:p>
          <a:p>
            <a:pPr marL="0" indent="0" algn="ctr">
              <a:spcBef>
                <a:spcPts val="0"/>
              </a:spcBef>
              <a:buNone/>
            </a:pPr>
            <a:r>
              <a:rPr lang="en-US" sz="2400" dirty="0">
                <a:latin typeface="Arial" panose="020B0604020202020204" pitchFamily="34" charset="0"/>
                <a:ea typeface="Calibri" panose="020F0502020204030204" pitchFamily="34" charset="0"/>
                <a:cs typeface="Arial" panose="020B0604020202020204" pitchFamily="34" charset="0"/>
              </a:rPr>
              <a:t>CDE2, CDE1, CBC2, CA2, CBC1, CA1</a:t>
            </a:r>
          </a:p>
          <a:p>
            <a:pPr marL="0" indent="0" algn="ctr">
              <a:spcBef>
                <a:spcPts val="600"/>
              </a:spcBef>
              <a:buNone/>
            </a:pPr>
            <a:r>
              <a:rPr lang="en-US" sz="2800" b="1" dirty="0">
                <a:latin typeface="Arial" panose="020B0604020202020204" pitchFamily="34" charset="0"/>
                <a:ea typeface="Calibri" panose="020F0502020204030204" pitchFamily="34" charset="0"/>
                <a:cs typeface="Arial" panose="020B0604020202020204" pitchFamily="34" charset="0"/>
              </a:rPr>
              <a:t>Behavior Symptoms &amp; Cognitive Performance</a:t>
            </a:r>
          </a:p>
          <a:p>
            <a:pPr marL="0" indent="0" algn="ctr">
              <a:spcBef>
                <a:spcPts val="0"/>
              </a:spcBef>
              <a:buNone/>
            </a:pPr>
            <a:r>
              <a:rPr lang="en-US" sz="2400" dirty="0">
                <a:latin typeface="Arial" panose="020B0604020202020204" pitchFamily="34" charset="0"/>
                <a:ea typeface="Calibri" panose="020F0502020204030204" pitchFamily="34" charset="0"/>
                <a:cs typeface="Arial" panose="020B0604020202020204" pitchFamily="34" charset="0"/>
              </a:rPr>
              <a:t>BAB2, BAB1</a:t>
            </a:r>
          </a:p>
          <a:p>
            <a:pPr marL="0" indent="0" algn="ctr">
              <a:spcBef>
                <a:spcPts val="600"/>
              </a:spcBef>
              <a:buNone/>
            </a:pPr>
            <a:r>
              <a:rPr lang="en-US" sz="2800" b="1" dirty="0">
                <a:latin typeface="Arial" panose="020B0604020202020204" pitchFamily="34" charset="0"/>
                <a:ea typeface="Calibri" panose="020F0502020204030204" pitchFamily="34" charset="0"/>
                <a:cs typeface="Arial" panose="020B0604020202020204" pitchFamily="34" charset="0"/>
              </a:rPr>
              <a:t>Reduced Physical Function</a:t>
            </a:r>
          </a:p>
          <a:p>
            <a:pPr marL="0" indent="0" algn="ctr">
              <a:spcBef>
                <a:spcPts val="0"/>
              </a:spcBef>
              <a:buNone/>
            </a:pPr>
            <a:r>
              <a:rPr lang="en-US" sz="2400" dirty="0">
                <a:latin typeface="Arial" panose="020B0604020202020204" pitchFamily="34" charset="0"/>
                <a:cs typeface="Arial" panose="020B0604020202020204" pitchFamily="34" charset="0"/>
              </a:rPr>
              <a:t>PDE2, PDE1, PBC2, PA2, PBC1, PA1</a:t>
            </a:r>
          </a:p>
        </p:txBody>
      </p:sp>
    </p:spTree>
    <p:extLst>
      <p:ext uri="{BB962C8B-B14F-4D97-AF65-F5344CB8AC3E}">
        <p14:creationId xmlns:p14="http://schemas.microsoft.com/office/powerpoint/2010/main" val="3188360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Calculation of the Nursing Function Score</a:t>
            </a:r>
          </a:p>
        </p:txBody>
      </p:sp>
      <p:sp>
        <p:nvSpPr>
          <p:cNvPr id="3" name="Content Placeholder 2"/>
          <p:cNvSpPr>
            <a:spLocks noGrp="1"/>
          </p:cNvSpPr>
          <p:nvPr>
            <p:ph idx="1"/>
          </p:nvPr>
        </p:nvSpPr>
        <p:spPr>
          <a:xfrm>
            <a:off x="609600" y="1005840"/>
            <a:ext cx="10972800" cy="5668962"/>
          </a:xfrm>
        </p:spPr>
        <p:txBody>
          <a:bodyPr>
            <a:normAutofit/>
          </a:bodyPr>
          <a:lstStyle/>
          <a:p>
            <a:pPr marL="171450" indent="-171450">
              <a:spcBef>
                <a:spcPts val="0"/>
              </a:spcBef>
            </a:pPr>
            <a:r>
              <a:rPr lang="en-US" sz="2400" dirty="0">
                <a:latin typeface="Arial" panose="020B0604020202020204" pitchFamily="34" charset="0"/>
                <a:cs typeface="Arial" panose="020B0604020202020204" pitchFamily="34" charset="0"/>
              </a:rPr>
              <a:t>The Nursing Function score is based upon seven ADLs from Section GG: Eating, Toileting Hygiene, Bed Mobility (Sit to Lying, Lying to Sitting on Side of Bed), and Transfer (Sit to Stand, Chair/Bed-to-Chair Transfer, Toilet Transfer). This score indicates the level of functional assistance or support required by the resident.</a:t>
            </a:r>
          </a:p>
          <a:p>
            <a:pPr marL="171450" indent="-171450">
              <a:spcBef>
                <a:spcPts val="0"/>
              </a:spcBef>
            </a:pPr>
            <a:r>
              <a:rPr lang="en-US" sz="2400" dirty="0">
                <a:latin typeface="Arial" panose="020B0604020202020204" pitchFamily="34" charset="0"/>
                <a:cs typeface="Arial" panose="020B0604020202020204" pitchFamily="34" charset="0"/>
              </a:rPr>
              <a:t>The Nursing Function Score ranges from 0 through 16, with 0 being the most dependent and 16 being the most independent.</a:t>
            </a:r>
          </a:p>
          <a:p>
            <a:pPr marL="0" indent="0">
              <a:spcBef>
                <a:spcPts val="0"/>
              </a:spcBef>
              <a:buNone/>
            </a:pPr>
            <a:endParaRPr lang="en-US" sz="2400" dirty="0">
              <a:latin typeface="Arial" panose="020B0604020202020204" pitchFamily="34" charset="0"/>
              <a:cs typeface="Arial" panose="020B0604020202020204" pitchFamily="34" charset="0"/>
            </a:endParaRPr>
          </a:p>
          <a:p>
            <a:pPr marL="171450" indent="-171450">
              <a:spcBef>
                <a:spcPts val="0"/>
              </a:spcBef>
            </a:pPr>
            <a:r>
              <a:rPr lang="en-US" sz="2400" dirty="0">
                <a:latin typeface="Arial" panose="020B0604020202020204" pitchFamily="34" charset="0"/>
                <a:cs typeface="Arial" panose="020B0604020202020204" pitchFamily="34" charset="0"/>
              </a:rPr>
              <a:t>For the GG ADLs, if the resident’s functional status varies, record the resident’s usual ability to perform each activity.</a:t>
            </a:r>
          </a:p>
          <a:p>
            <a:pPr marL="171450" indent="-171450">
              <a:spcBef>
                <a:spcPts val="0"/>
              </a:spcBef>
            </a:pPr>
            <a:r>
              <a:rPr lang="en-US" sz="2400" dirty="0">
                <a:latin typeface="Arial" panose="020B0604020202020204" pitchFamily="34" charset="0"/>
                <a:cs typeface="Arial" panose="020B0604020202020204" pitchFamily="34" charset="0"/>
              </a:rPr>
              <a:t>Documentation in the medical record is used to support assessment coding of Section GG. Data entered should be consistent with the clinical assessment documentation in the resident’s medical record.</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5916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Absent GG Documentation</a:t>
            </a:r>
          </a:p>
        </p:txBody>
      </p:sp>
      <p:sp>
        <p:nvSpPr>
          <p:cNvPr id="3" name="Content Placeholder 2"/>
          <p:cNvSpPr>
            <a:spLocks noGrp="1"/>
          </p:cNvSpPr>
          <p:nvPr>
            <p:ph idx="1"/>
          </p:nvPr>
        </p:nvSpPr>
        <p:spPr>
          <a:xfrm>
            <a:off x="609600" y="1005840"/>
            <a:ext cx="10972800" cy="5668962"/>
          </a:xfrm>
        </p:spPr>
        <p:txBody>
          <a:bodyPr>
            <a:normAutofit lnSpcReduction="10000"/>
          </a:bodyPr>
          <a:lstStyle/>
          <a:p>
            <a:pPr marL="0" indent="0">
              <a:spcBef>
                <a:spcPts val="0"/>
              </a:spcBef>
              <a:buNone/>
            </a:pPr>
            <a:r>
              <a:rPr lang="en-US" sz="2200" dirty="0">
                <a:latin typeface="Arial" panose="020B0604020202020204" pitchFamily="34" charset="0"/>
                <a:cs typeface="Arial" panose="020B0604020202020204" pitchFamily="34" charset="0"/>
              </a:rPr>
              <a:t>Please note the Missouri Department of Social Services, is aware of potential situations whereby inflated Nursing Function Scores for Section GG of the MDS could occur during the MDS Case-Mix Review process due to absent documentation Considering this unintended result, effective immediately, the Missouri Department of Social Services has directed Myers and Stauffer RN Reviewers to assign a function score of 06 (Independent) for the following Nursing Function Scores when documentation is unavailable to support transmitted values:</a:t>
            </a:r>
          </a:p>
          <a:p>
            <a:pPr lvl="1">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GG0130A – Self-care: Eating</a:t>
            </a:r>
          </a:p>
          <a:p>
            <a:pPr lvl="1">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GG0130C – Self-care: Toileting hygiene</a:t>
            </a:r>
          </a:p>
          <a:p>
            <a:pPr lvl="1">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GG0170B – Mobility: Sit to lying</a:t>
            </a:r>
          </a:p>
          <a:p>
            <a:pPr lvl="1">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GG0170C – Mobility: Lying to sitting on side of bed</a:t>
            </a:r>
          </a:p>
          <a:p>
            <a:pPr lvl="1">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GG0170D – Mobility: Sit to stand</a:t>
            </a:r>
          </a:p>
          <a:p>
            <a:pPr lvl="1">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GG0170E – Mobility: Chair/bed-to-chair transfer</a:t>
            </a:r>
          </a:p>
          <a:p>
            <a:pPr lvl="1">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GG0170F – Mobility: Toilet transfer</a:t>
            </a:r>
          </a:p>
          <a:p>
            <a:pPr marL="0" indent="0">
              <a:spcBef>
                <a:spcPts val="0"/>
              </a:spcBef>
              <a:buNone/>
            </a:pPr>
            <a:endParaRPr lang="en-US" sz="2200" dirty="0">
              <a:latin typeface="Arial" panose="020B0604020202020204" pitchFamily="34" charset="0"/>
              <a:cs typeface="Arial" panose="020B0604020202020204" pitchFamily="34" charset="0"/>
            </a:endParaRPr>
          </a:p>
          <a:p>
            <a:pPr marL="0" indent="0">
              <a:spcBef>
                <a:spcPts val="0"/>
              </a:spcBef>
              <a:buNone/>
            </a:pPr>
            <a:r>
              <a:rPr lang="en-US" sz="2200" dirty="0">
                <a:latin typeface="Arial" panose="020B0604020202020204" pitchFamily="34" charset="0"/>
                <a:cs typeface="Arial" panose="020B0604020202020204" pitchFamily="34" charset="0"/>
              </a:rPr>
              <a:t>The Missouri Department of Social Services will be implementing updates to the Supportive Documentation Requirements (SDRs), reflective of the above information, with the next release date - anticipated to be 10/2024.</a:t>
            </a:r>
          </a:p>
        </p:txBody>
      </p:sp>
      <p:sp>
        <p:nvSpPr>
          <p:cNvPr id="6" name="Rectangle 5">
            <a:extLst>
              <a:ext uri="{FF2B5EF4-FFF2-40B4-BE49-F238E27FC236}">
                <a16:creationId xmlns:a16="http://schemas.microsoft.com/office/drawing/2014/main" id="{1B3ED4FB-F6F9-027B-4939-8D1F5F61640A}"/>
              </a:ext>
            </a:extLst>
          </p:cNvPr>
          <p:cNvSpPr/>
          <p:nvPr/>
        </p:nvSpPr>
        <p:spPr>
          <a:xfrm>
            <a:off x="6400800" y="6400800"/>
            <a:ext cx="5486400" cy="369332"/>
          </a:xfrm>
          <a:prstGeom prst="rect">
            <a:avLst/>
          </a:prstGeom>
        </p:spPr>
        <p:txBody>
          <a:bodyPr wrap="none">
            <a:spAutoFit/>
          </a:bodyPr>
          <a:lstStyle/>
          <a:p>
            <a:pPr algn="r">
              <a:spcBef>
                <a:spcPts val="600"/>
              </a:spcBef>
            </a:pPr>
            <a:r>
              <a:rPr lang="en-US" dirty="0">
                <a:latin typeface="Arial" panose="020B0604020202020204" pitchFamily="34" charset="0"/>
                <a:ea typeface="Calibri" panose="020F0502020204030204" pitchFamily="34" charset="0"/>
                <a:cs typeface="Arial" panose="020B0604020202020204" pitchFamily="34" charset="0"/>
              </a:rPr>
              <a:t>(DSS letter to providers dated September 6, 2024)</a:t>
            </a:r>
          </a:p>
        </p:txBody>
      </p:sp>
    </p:spTree>
    <p:extLst>
      <p:ext uri="{BB962C8B-B14F-4D97-AF65-F5344CB8AC3E}">
        <p14:creationId xmlns:p14="http://schemas.microsoft.com/office/powerpoint/2010/main" val="1892790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11887200" cy="1097280"/>
          </a:xfrm>
        </p:spPr>
        <p:txBody>
          <a:bodyPr>
            <a:normAutofit/>
          </a:bodyPr>
          <a:lstStyle/>
          <a:p>
            <a:r>
              <a:rPr lang="en-US" sz="3200" b="1" dirty="0">
                <a:latin typeface="Arial Black" panose="020B0A04020102020204" pitchFamily="34" charset="0"/>
              </a:rPr>
              <a:t>Evaluation for Depression</a:t>
            </a:r>
          </a:p>
        </p:txBody>
      </p:sp>
      <p:sp>
        <p:nvSpPr>
          <p:cNvPr id="3" name="Content Placeholder 2"/>
          <p:cNvSpPr>
            <a:spLocks noGrp="1"/>
          </p:cNvSpPr>
          <p:nvPr>
            <p:ph idx="1"/>
          </p:nvPr>
        </p:nvSpPr>
        <p:spPr>
          <a:xfrm>
            <a:off x="609600" y="1005840"/>
            <a:ext cx="10972800" cy="5577840"/>
          </a:xfrm>
        </p:spPr>
        <p:txBody>
          <a:bodyPr>
            <a:normAutofit/>
          </a:bodyPr>
          <a:lstStyle/>
          <a:p>
            <a:pPr>
              <a:spcBef>
                <a:spcPts val="0"/>
              </a:spcBef>
              <a:spcAft>
                <a:spcPts val="1200"/>
              </a:spcAft>
            </a:pPr>
            <a:r>
              <a:rPr lang="en-US" sz="2400" dirty="0">
                <a:latin typeface="Arial" panose="020B0604020202020204" pitchFamily="34" charset="0"/>
                <a:cs typeface="Arial" panose="020B0604020202020204" pitchFamily="34" charset="0"/>
              </a:rPr>
              <a:t>Signs and symptoms of depression are used as a third-level split for the Special Care High category, Special Care Low category, and Clinically Complex category.</a:t>
            </a:r>
          </a:p>
          <a:p>
            <a:pPr>
              <a:spcBef>
                <a:spcPts val="0"/>
              </a:spcBef>
              <a:spcAft>
                <a:spcPts val="1200"/>
              </a:spcAft>
            </a:pPr>
            <a:r>
              <a:rPr lang="en-US" sz="2400" dirty="0">
                <a:latin typeface="Arial" panose="020B0604020202020204" pitchFamily="34" charset="0"/>
                <a:cs typeface="Arial" panose="020B0604020202020204" pitchFamily="34" charset="0"/>
              </a:rPr>
              <a:t>Residents with signs and symptoms of depression are identified by the Resident Mood Interview (PHQ-2 to 9©) or the Staff Assessment of Resident Mood (PHQ-9-OV©). Instructions for completing the PHQ-2 to 9© are in Chapter 3, Section D. Refer to Appendix E for cases in which the PHQ-2 to 9© or PHQ-9-OV© is complete but all questions are not answered.</a:t>
            </a:r>
          </a:p>
          <a:p>
            <a:pPr>
              <a:spcBef>
                <a:spcPts val="0"/>
              </a:spcBef>
            </a:pPr>
            <a:r>
              <a:rPr lang="en-US" sz="2400" dirty="0">
                <a:latin typeface="Arial" panose="020B0604020202020204" pitchFamily="34" charset="0"/>
                <a:cs typeface="Arial" panose="020B0604020202020204" pitchFamily="34" charset="0"/>
              </a:rPr>
              <a:t>The resident qualifies as depressed for the PDPM nursing component classification in either of the two following cases:</a:t>
            </a:r>
          </a:p>
          <a:p>
            <a:pPr marL="1028700" indent="-457200">
              <a:spcBef>
                <a:spcPts val="0"/>
              </a:spcBef>
              <a:buFont typeface="Courier New" panose="02070309020205020404" pitchFamily="49" charset="0"/>
              <a:buChar char="o"/>
            </a:pPr>
            <a:r>
              <a:rPr lang="en-US" sz="2400" dirty="0">
                <a:latin typeface="Arial" panose="020B0604020202020204" pitchFamily="34" charset="0"/>
                <a:cs typeface="Arial" panose="020B0604020202020204" pitchFamily="34" charset="0"/>
              </a:rPr>
              <a:t>The </a:t>
            </a:r>
            <a:r>
              <a:rPr lang="en-US" sz="2400" b="1" dirty="0">
                <a:latin typeface="Arial" panose="020B0604020202020204" pitchFamily="34" charset="0"/>
                <a:cs typeface="Arial" panose="020B0604020202020204" pitchFamily="34" charset="0"/>
              </a:rPr>
              <a:t>D0160 Total Severity Score </a:t>
            </a:r>
            <a:r>
              <a:rPr lang="en-US" sz="2400" dirty="0">
                <a:latin typeface="Arial" panose="020B0604020202020204" pitchFamily="34" charset="0"/>
                <a:cs typeface="Arial" panose="020B0604020202020204" pitchFamily="34" charset="0"/>
              </a:rPr>
              <a:t>is greater than or equal to 10 but not 99, </a:t>
            </a:r>
            <a:r>
              <a:rPr lang="en-US" sz="2400" b="1" dirty="0">
                <a:latin typeface="Arial" panose="020B0604020202020204" pitchFamily="34" charset="0"/>
                <a:cs typeface="Arial" panose="020B0604020202020204" pitchFamily="34" charset="0"/>
              </a:rPr>
              <a:t>or</a:t>
            </a:r>
          </a:p>
          <a:p>
            <a:pPr marL="1028700" indent="-457200">
              <a:spcBef>
                <a:spcPts val="0"/>
              </a:spcBef>
              <a:buFont typeface="Courier New" panose="02070309020205020404" pitchFamily="49" charset="0"/>
              <a:buChar char="o"/>
            </a:pPr>
            <a:r>
              <a:rPr lang="en-US" sz="2400" dirty="0">
                <a:latin typeface="Arial" panose="020B0604020202020204" pitchFamily="34" charset="0"/>
                <a:cs typeface="Arial" panose="020B0604020202020204" pitchFamily="34" charset="0"/>
              </a:rPr>
              <a:t>The </a:t>
            </a:r>
            <a:r>
              <a:rPr lang="en-US" sz="2400" b="1" dirty="0">
                <a:latin typeface="Arial" panose="020B0604020202020204" pitchFamily="34" charset="0"/>
                <a:cs typeface="Arial" panose="020B0604020202020204" pitchFamily="34" charset="0"/>
              </a:rPr>
              <a:t>D0600 Total Severity Score </a:t>
            </a:r>
            <a:r>
              <a:rPr lang="en-US" sz="2400" dirty="0">
                <a:latin typeface="Arial" panose="020B0604020202020204" pitchFamily="34" charset="0"/>
                <a:cs typeface="Arial" panose="020B0604020202020204" pitchFamily="34" charset="0"/>
              </a:rPr>
              <a:t>is greater than or equal to 10.</a:t>
            </a:r>
          </a:p>
        </p:txBody>
      </p:sp>
    </p:spTree>
    <p:extLst>
      <p:ext uri="{BB962C8B-B14F-4D97-AF65-F5344CB8AC3E}">
        <p14:creationId xmlns:p14="http://schemas.microsoft.com/office/powerpoint/2010/main" val="3673616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0"/>
            <a:ext cx="12070080" cy="1097280"/>
          </a:xfrm>
        </p:spPr>
        <p:txBody>
          <a:bodyPr>
            <a:normAutofit/>
          </a:bodyPr>
          <a:lstStyle/>
          <a:p>
            <a:r>
              <a:rPr lang="en-US" sz="3200" b="1" dirty="0">
                <a:latin typeface="Arial Black" panose="020B0A04020102020204" pitchFamily="34" charset="0"/>
              </a:rPr>
              <a:t>Section I – Active Diagnoses</a:t>
            </a:r>
          </a:p>
        </p:txBody>
      </p:sp>
      <p:sp>
        <p:nvSpPr>
          <p:cNvPr id="3" name="Content Placeholder 2"/>
          <p:cNvSpPr>
            <a:spLocks noGrp="1"/>
          </p:cNvSpPr>
          <p:nvPr>
            <p:ph idx="1"/>
          </p:nvPr>
        </p:nvSpPr>
        <p:spPr>
          <a:xfrm>
            <a:off x="609600" y="1005840"/>
            <a:ext cx="10972800" cy="5760720"/>
          </a:xfrm>
        </p:spPr>
        <p:txBody>
          <a:bodyPr>
            <a:normAutofit lnSpcReduction="10000"/>
          </a:bodyPr>
          <a:lstStyle/>
          <a:p>
            <a:pPr marL="0" indent="0">
              <a:spcBef>
                <a:spcPts val="0"/>
              </a:spcBef>
              <a:buNone/>
            </a:pPr>
            <a:r>
              <a:rPr lang="en-US" sz="2400" dirty="0">
                <a:latin typeface="Arial" panose="020B0604020202020204" pitchFamily="34" charset="0"/>
                <a:cs typeface="Arial" panose="020B0604020202020204" pitchFamily="34" charset="0"/>
              </a:rPr>
              <a:t>The diagnoses coded in Section I must:</a:t>
            </a:r>
          </a:p>
          <a:p>
            <a:pPr>
              <a:spcBef>
                <a:spcPts val="0"/>
              </a:spcBef>
            </a:pPr>
            <a:r>
              <a:rPr lang="en-US" sz="2400" dirty="0">
                <a:latin typeface="Arial" panose="020B0604020202020204" pitchFamily="34" charset="0"/>
                <a:cs typeface="Arial" panose="020B0604020202020204" pitchFamily="34" charset="0"/>
              </a:rPr>
              <a:t>Have a physician (or physician extender) documented diagnosis in the last 60 days;</a:t>
            </a:r>
          </a:p>
          <a:p>
            <a:pPr>
              <a:spcBef>
                <a:spcPts val="0"/>
              </a:spcBef>
            </a:pPr>
            <a:r>
              <a:rPr lang="en-US" sz="2400" dirty="0">
                <a:latin typeface="Arial" panose="020B0604020202020204" pitchFamily="34" charset="0"/>
                <a:cs typeface="Arial" panose="020B0604020202020204" pitchFamily="34" charset="0"/>
              </a:rPr>
              <a:t>Be active in the last 7-day look-back period.  Active diagnoses have a direct relationship to the resident’s current functional status, cognitive status, mood or behavior, medical treatments, nursing monitoring, or risk of death during the 7-day look-back period.</a:t>
            </a:r>
          </a:p>
          <a:p>
            <a:pPr marL="0" indent="0">
              <a:spcBef>
                <a:spcPts val="0"/>
              </a:spcBef>
              <a:buNone/>
            </a:pPr>
            <a:endParaRPr lang="en-US" sz="2400" dirty="0">
              <a:latin typeface="Arial" panose="020B0604020202020204" pitchFamily="34" charset="0"/>
              <a:cs typeface="Arial" panose="020B0604020202020204" pitchFamily="34" charset="0"/>
            </a:endParaRPr>
          </a:p>
          <a:p>
            <a:pPr marL="0" indent="0">
              <a:spcBef>
                <a:spcPts val="0"/>
              </a:spcBef>
              <a:buNone/>
            </a:pPr>
            <a:r>
              <a:rPr lang="en-US" sz="2400" dirty="0">
                <a:latin typeface="Arial" panose="020B0604020202020204" pitchFamily="34" charset="0"/>
                <a:cs typeface="Arial" panose="020B0604020202020204" pitchFamily="34" charset="0"/>
              </a:rPr>
              <a:t>Check off each active disease. Check all that apply. If a disease or condition is not specifically listed, enter the diagnosis and ICD code in item I8000, Additional active diagnosis.</a:t>
            </a:r>
          </a:p>
          <a:p>
            <a:pPr>
              <a:spcBef>
                <a:spcPts val="0"/>
              </a:spcBef>
            </a:pPr>
            <a:endParaRPr lang="en-US" sz="2400" dirty="0">
              <a:latin typeface="Arial" panose="020B0604020202020204" pitchFamily="34" charset="0"/>
              <a:cs typeface="Arial" panose="020B0604020202020204" pitchFamily="34" charset="0"/>
            </a:endParaRPr>
          </a:p>
          <a:p>
            <a:pPr>
              <a:spcBef>
                <a:spcPts val="0"/>
              </a:spcBef>
            </a:pPr>
            <a:r>
              <a:rPr lang="en-US" sz="2400" dirty="0">
                <a:latin typeface="Arial" panose="020B0604020202020204" pitchFamily="34" charset="0"/>
                <a:cs typeface="Arial" panose="020B0604020202020204" pitchFamily="34" charset="0"/>
              </a:rPr>
              <a:t>Item I2300 UTI, (which does not affect the PDPM Groups but does impact the UTI QM) has specific coding criteria and does not use the active 7-day look-back. Please refer to Page I-12 for specific coding instructions for Item I2300 UTI.</a:t>
            </a:r>
          </a:p>
        </p:txBody>
      </p:sp>
    </p:spTree>
    <p:extLst>
      <p:ext uri="{BB962C8B-B14F-4D97-AF65-F5344CB8AC3E}">
        <p14:creationId xmlns:p14="http://schemas.microsoft.com/office/powerpoint/2010/main" val="1382703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5118</Words>
  <Application>Microsoft Office PowerPoint</Application>
  <PresentationFormat>Widescreen</PresentationFormat>
  <Paragraphs>581</Paragraphs>
  <Slides>41</Slides>
  <Notes>41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Arial Black</vt:lpstr>
      <vt:lpstr>Courier New</vt:lpstr>
      <vt:lpstr>Symbol</vt:lpstr>
      <vt:lpstr>Times New Roman</vt:lpstr>
      <vt:lpstr>Wingdings</vt:lpstr>
      <vt:lpstr>Office Theme</vt:lpstr>
      <vt:lpstr>How the MDS affects  Missouri Medicaid Case Mix</vt:lpstr>
      <vt:lpstr>Missouri Medicaid Payment Changes</vt:lpstr>
      <vt:lpstr>Case Mix Reimbursement</vt:lpstr>
      <vt:lpstr>Missouri Case Mix Reimbursement</vt:lpstr>
      <vt:lpstr>PDPM Nursing Component</vt:lpstr>
      <vt:lpstr>Calculation of the Nursing Function Score</vt:lpstr>
      <vt:lpstr>Absent GG Documentation</vt:lpstr>
      <vt:lpstr>Evaluation for Depression</vt:lpstr>
      <vt:lpstr>Section I – Active Diagnoses</vt:lpstr>
      <vt:lpstr>O0110b: Special Treatments &amp; Procedures</vt:lpstr>
      <vt:lpstr>Restorative Nursing Services</vt:lpstr>
      <vt:lpstr>Restorative Nursing Services</vt:lpstr>
      <vt:lpstr>Restorative Nursing Services</vt:lpstr>
      <vt:lpstr>Restorative Nursing Services</vt:lpstr>
      <vt:lpstr>PowerPoint Presentation</vt:lpstr>
      <vt:lpstr>O0110M1b Isolation or quarantine for  active infectious disease while a resident</vt:lpstr>
      <vt:lpstr>PowerPoint Presentation</vt:lpstr>
      <vt:lpstr>PowerPoint Presentation</vt:lpstr>
      <vt:lpstr>Respiratory Therapy</vt:lpstr>
      <vt:lpstr>Respiratory Therapy</vt:lpstr>
      <vt:lpstr>Respiratory Therapy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Semi-Annual Case Mix Adjustments</vt:lpstr>
      <vt:lpstr>Facility CMI Calculations</vt:lpstr>
      <vt:lpstr>VBP Incentive</vt:lpstr>
      <vt:lpstr>VBP Incentive</vt:lpstr>
      <vt:lpstr>Semi-Annual Adjustment for VBP Incentive</vt:lpstr>
      <vt:lpstr>Mental Illness Diagnosis Add-On</vt:lpstr>
      <vt:lpstr>Resident Listings</vt:lpstr>
      <vt:lpstr>Resident Listings</vt:lpstr>
      <vt:lpstr>MDS Reviews</vt:lpstr>
      <vt:lpstr>Summary</vt:lpstr>
      <vt:lpstr>References</vt:lpstr>
      <vt:lpstr>References</vt:lpstr>
      <vt:lpstr>State MDS Unit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2019-05-10T02:08:54Z</dcterms:created>
  <dcterms:modified xsi:type="dcterms:W3CDTF">2024-09-09T20:10:07Z</dcterms:modified>
</cp:coreProperties>
</file>